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9144000" cy="5143500" type="screen16x9"/>
  <p:notesSz cx="6858000" cy="9144000"/>
  <p:embeddedFontLst>
    <p:embeddedFont>
      <p:font typeface="Average" panose="020B0604020202020204" charset="0"/>
      <p:regular r:id="rId61"/>
    </p:embeddedFont>
    <p:embeddedFont>
      <p:font typeface="Lato" panose="020F0502020204030203" pitchFamily="34" charset="0"/>
      <p:regular r:id="rId62"/>
      <p:bold r:id="rId63"/>
      <p:italic r:id="rId64"/>
      <p:boldItalic r:id="rId65"/>
    </p:embeddedFont>
    <p:embeddedFont>
      <p:font typeface="Montserrat" panose="020B0604020202020204" pitchFamily="2"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2313d511b9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2313d511b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2313d511b9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2313d511b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2313d511b9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2313d511b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2313d511b9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2313d511b9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2313d511b9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2313d511b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2313d511b9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2313d511b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42f834ad8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42f834ad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2313d511b9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2313d511b9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2313d511b9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2313d511b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2313d511b9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2313d511b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2313d511b9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2313d511b9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4304a01300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4304a0130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4304a01300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4304a0130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4304a01300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4304a0130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4304a01300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4304a0130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2313d511b9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2313d511b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2313d511b9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2313d511b9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2313d511b9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2313d511b9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4304a01300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4304a0130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2313d511b9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313d511b9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2313d511b9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2313d511b9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c56405b2e9bdeaa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3c56405b2e9bdea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c56405b2e9bdeaa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c56405b2e9bdeaa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c56405b2e9bdeaa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3c56405b2e9bdeaa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c56405b2e9bdeaa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3c56405b2e9bdeaa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c56405b2e9bdeaa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c56405b2e9bdeaa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3c56405b2e9bdeaa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3c56405b2e9bdeaa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3c56405b2e9bdeaa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3c56405b2e9bdeaa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2313d511b9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2313d511b9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4304a01300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24304a0130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4304a01300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4304a0130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24304a01300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24304a0130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4304a01300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4304a0130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4304a01300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4304a0130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4304a01300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4304a0130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4304a01300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4304a01300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4304a01300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4304a01300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c56405b2e9bdeaa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c56405b2e9bdeaa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2313d511b9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2313d511b9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3c56405b2e9bdeaa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3c56405b2e9bdeaa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2313d511b9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2313d511b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3c56405b2e9bdeaa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3c56405b2e9bdeaa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3c56405b2e9bdeaa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3c56405b2e9bdeaa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c56405b2e9bdeaa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c56405b2e9bdeaa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3c56405b2e9bdeaa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3c56405b2e9bdeaa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c56405b2e9bdeaa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c56405b2e9bdeaa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3c56405b2e9bdeaa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3c56405b2e9bdeaa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4372d31c9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4372d31c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4372d31c97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24372d31c9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4304a0130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24304a0130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2313d511b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2313d511b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2313d511b9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2313d511b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2313d511b9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2313d511b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2862625" y="520700"/>
            <a:ext cx="5017500" cy="2352000"/>
          </a:xfrm>
          <a:prstGeom prst="rect">
            <a:avLst/>
          </a:prstGeom>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GB" sz="3100" b="1"/>
              <a:t>Comparison of Usability Metrics: A Case Study on</a:t>
            </a:r>
            <a:endParaRPr sz="3100" b="1"/>
          </a:p>
          <a:p>
            <a:pPr marL="0" lvl="0" indent="0" algn="ctr" rtl="0">
              <a:lnSpc>
                <a:spcPct val="115000"/>
              </a:lnSpc>
              <a:spcBef>
                <a:spcPts val="1200"/>
              </a:spcBef>
              <a:spcAft>
                <a:spcPts val="1200"/>
              </a:spcAft>
              <a:buNone/>
            </a:pPr>
            <a:r>
              <a:rPr lang="en-GB" sz="3100" b="1"/>
              <a:t>IRCTC</a:t>
            </a:r>
            <a:endParaRPr sz="3100" b="1"/>
          </a:p>
        </p:txBody>
      </p:sp>
      <p:sp>
        <p:nvSpPr>
          <p:cNvPr id="229" name="Google Shape;229;p17"/>
          <p:cNvSpPr txBox="1">
            <a:spLocks noGrp="1"/>
          </p:cNvSpPr>
          <p:nvPr>
            <p:ph type="subTitle" idx="1"/>
          </p:nvPr>
        </p:nvSpPr>
        <p:spPr>
          <a:xfrm>
            <a:off x="5083950" y="3924925"/>
            <a:ext cx="38772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dirty="0"/>
              <a:t>Name: V K S Sandeep                      ID: 201901286</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Travel Frequency</a:t>
            </a:r>
            <a:endParaRPr/>
          </a:p>
        </p:txBody>
      </p:sp>
      <p:sp>
        <p:nvSpPr>
          <p:cNvPr id="299" name="Google Shape;299;p26"/>
          <p:cNvSpPr txBox="1">
            <a:spLocks noGrp="1"/>
          </p:cNvSpPr>
          <p:nvPr>
            <p:ph type="body" idx="1"/>
          </p:nvPr>
        </p:nvSpPr>
        <p:spPr>
          <a:xfrm>
            <a:off x="1297500" y="868500"/>
            <a:ext cx="3403200" cy="36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Online Survey</a:t>
            </a:r>
            <a:endParaRPr/>
          </a:p>
        </p:txBody>
      </p:sp>
      <p:sp>
        <p:nvSpPr>
          <p:cNvPr id="300" name="Google Shape;300;p26"/>
          <p:cNvSpPr txBox="1">
            <a:spLocks noGrp="1"/>
          </p:cNvSpPr>
          <p:nvPr>
            <p:ph type="body" idx="2"/>
          </p:nvPr>
        </p:nvSpPr>
        <p:spPr>
          <a:xfrm>
            <a:off x="4933225" y="868550"/>
            <a:ext cx="3403200" cy="36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person interview</a:t>
            </a:r>
            <a:endParaRPr/>
          </a:p>
          <a:p>
            <a:pPr marL="0" lvl="0" indent="0" algn="l" rtl="0">
              <a:spcBef>
                <a:spcPts val="1600"/>
              </a:spcBef>
              <a:spcAft>
                <a:spcPts val="1600"/>
              </a:spcAft>
              <a:buNone/>
            </a:pPr>
            <a:endParaRPr/>
          </a:p>
        </p:txBody>
      </p:sp>
      <p:pic>
        <p:nvPicPr>
          <p:cNvPr id="301" name="Google Shape;301;p26"/>
          <p:cNvPicPr preferRelativeResize="0"/>
          <p:nvPr/>
        </p:nvPicPr>
        <p:blipFill>
          <a:blip r:embed="rId3">
            <a:alphaModFix/>
          </a:blip>
          <a:stretch>
            <a:fillRect/>
          </a:stretch>
        </p:blipFill>
        <p:spPr>
          <a:xfrm>
            <a:off x="323225" y="1627375"/>
            <a:ext cx="4189976" cy="3204150"/>
          </a:xfrm>
          <a:prstGeom prst="rect">
            <a:avLst/>
          </a:prstGeom>
          <a:noFill/>
          <a:ln>
            <a:noFill/>
          </a:ln>
        </p:spPr>
      </p:pic>
      <p:pic>
        <p:nvPicPr>
          <p:cNvPr id="302" name="Google Shape;302;p26"/>
          <p:cNvPicPr preferRelativeResize="0"/>
          <p:nvPr/>
        </p:nvPicPr>
        <p:blipFill>
          <a:blip r:embed="rId4">
            <a:alphaModFix/>
          </a:blip>
          <a:stretch>
            <a:fillRect/>
          </a:stretch>
        </p:blipFill>
        <p:spPr>
          <a:xfrm>
            <a:off x="4981900" y="1627375"/>
            <a:ext cx="3979174" cy="3204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6"/>
        <p:cNvGrpSpPr/>
        <p:nvPr/>
      </p:nvGrpSpPr>
      <p:grpSpPr>
        <a:xfrm>
          <a:off x="0" y="0"/>
          <a:ext cx="0" cy="0"/>
          <a:chOff x="0" y="0"/>
          <a:chExt cx="0" cy="0"/>
        </a:xfrm>
      </p:grpSpPr>
      <p:sp>
        <p:nvSpPr>
          <p:cNvPr id="307" name="Google Shape;307;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Screen time</a:t>
            </a:r>
            <a:endParaRPr>
              <a:solidFill>
                <a:schemeClr val="dk1"/>
              </a:solidFill>
            </a:endParaRPr>
          </a:p>
        </p:txBody>
      </p:sp>
      <p:sp>
        <p:nvSpPr>
          <p:cNvPr id="308" name="Google Shape;308;p27"/>
          <p:cNvSpPr txBox="1">
            <a:spLocks noGrp="1"/>
          </p:cNvSpPr>
          <p:nvPr>
            <p:ph type="body" idx="1"/>
          </p:nvPr>
        </p:nvSpPr>
        <p:spPr>
          <a:xfrm>
            <a:off x="1297500" y="836875"/>
            <a:ext cx="3403200" cy="364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chemeClr val="dk1"/>
                </a:solidFill>
              </a:rPr>
              <a:t>Online Survey</a:t>
            </a:r>
            <a:endParaRPr>
              <a:solidFill>
                <a:schemeClr val="dk1"/>
              </a:solidFill>
            </a:endParaRPr>
          </a:p>
        </p:txBody>
      </p:sp>
      <p:sp>
        <p:nvSpPr>
          <p:cNvPr id="309" name="Google Shape;309;p27"/>
          <p:cNvSpPr txBox="1">
            <a:spLocks noGrp="1"/>
          </p:cNvSpPr>
          <p:nvPr>
            <p:ph type="body" idx="2"/>
          </p:nvPr>
        </p:nvSpPr>
        <p:spPr>
          <a:xfrm>
            <a:off x="4933225" y="889575"/>
            <a:ext cx="3403200" cy="35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In person interview</a:t>
            </a:r>
            <a:endParaRPr>
              <a:solidFill>
                <a:schemeClr val="dk1"/>
              </a:solidFill>
            </a:endParaRPr>
          </a:p>
          <a:p>
            <a:pPr marL="0" lvl="0" indent="0" algn="l" rtl="0">
              <a:spcBef>
                <a:spcPts val="1600"/>
              </a:spcBef>
              <a:spcAft>
                <a:spcPts val="1600"/>
              </a:spcAft>
              <a:buNone/>
            </a:pPr>
            <a:endParaRPr/>
          </a:p>
        </p:txBody>
      </p:sp>
      <p:pic>
        <p:nvPicPr>
          <p:cNvPr id="310" name="Google Shape;310;p27"/>
          <p:cNvPicPr preferRelativeResize="0"/>
          <p:nvPr/>
        </p:nvPicPr>
        <p:blipFill>
          <a:blip r:embed="rId3">
            <a:alphaModFix/>
          </a:blip>
          <a:stretch>
            <a:fillRect/>
          </a:stretch>
        </p:blipFill>
        <p:spPr>
          <a:xfrm>
            <a:off x="5038625" y="1753850"/>
            <a:ext cx="3794400" cy="2592824"/>
          </a:xfrm>
          <a:prstGeom prst="rect">
            <a:avLst/>
          </a:prstGeom>
          <a:noFill/>
          <a:ln>
            <a:noFill/>
          </a:ln>
        </p:spPr>
      </p:pic>
      <p:pic>
        <p:nvPicPr>
          <p:cNvPr id="311" name="Google Shape;311;p27"/>
          <p:cNvPicPr preferRelativeResize="0"/>
          <p:nvPr/>
        </p:nvPicPr>
        <p:blipFill>
          <a:blip r:embed="rId4">
            <a:alphaModFix/>
          </a:blip>
          <a:stretch>
            <a:fillRect/>
          </a:stretch>
        </p:blipFill>
        <p:spPr>
          <a:xfrm>
            <a:off x="-53800" y="1722225"/>
            <a:ext cx="4689276" cy="25928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Booking method</a:t>
            </a:r>
            <a:endParaRPr/>
          </a:p>
        </p:txBody>
      </p:sp>
      <p:sp>
        <p:nvSpPr>
          <p:cNvPr id="317" name="Google Shape;317;p28"/>
          <p:cNvSpPr txBox="1">
            <a:spLocks noGrp="1"/>
          </p:cNvSpPr>
          <p:nvPr>
            <p:ph type="body" idx="1"/>
          </p:nvPr>
        </p:nvSpPr>
        <p:spPr>
          <a:xfrm>
            <a:off x="1297500" y="900100"/>
            <a:ext cx="3403200" cy="3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Online Survey</a:t>
            </a:r>
            <a:endParaRPr/>
          </a:p>
        </p:txBody>
      </p:sp>
      <p:sp>
        <p:nvSpPr>
          <p:cNvPr id="318" name="Google Shape;318;p28"/>
          <p:cNvSpPr txBox="1">
            <a:spLocks noGrp="1"/>
          </p:cNvSpPr>
          <p:nvPr>
            <p:ph type="body" idx="2"/>
          </p:nvPr>
        </p:nvSpPr>
        <p:spPr>
          <a:xfrm>
            <a:off x="4933225" y="900050"/>
            <a:ext cx="3403200" cy="3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In person interview</a:t>
            </a:r>
            <a:endParaRPr/>
          </a:p>
        </p:txBody>
      </p:sp>
      <p:pic>
        <p:nvPicPr>
          <p:cNvPr id="319" name="Google Shape;319;p28"/>
          <p:cNvPicPr preferRelativeResize="0"/>
          <p:nvPr/>
        </p:nvPicPr>
        <p:blipFill>
          <a:blip r:embed="rId3">
            <a:alphaModFix/>
          </a:blip>
          <a:stretch>
            <a:fillRect/>
          </a:stretch>
        </p:blipFill>
        <p:spPr>
          <a:xfrm>
            <a:off x="175650" y="1645450"/>
            <a:ext cx="4284851" cy="2985800"/>
          </a:xfrm>
          <a:prstGeom prst="rect">
            <a:avLst/>
          </a:prstGeom>
          <a:noFill/>
          <a:ln>
            <a:noFill/>
          </a:ln>
        </p:spPr>
      </p:pic>
      <p:pic>
        <p:nvPicPr>
          <p:cNvPr id="320" name="Google Shape;320;p28"/>
          <p:cNvPicPr preferRelativeResize="0"/>
          <p:nvPr/>
        </p:nvPicPr>
        <p:blipFill>
          <a:blip r:embed="rId4">
            <a:alphaModFix/>
          </a:blip>
          <a:stretch>
            <a:fillRect/>
          </a:stretch>
        </p:blipFill>
        <p:spPr>
          <a:xfrm>
            <a:off x="4775125" y="1645450"/>
            <a:ext cx="4284851" cy="2985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9"/>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Usability Evaluation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0"/>
          <p:cNvSpPr txBox="1">
            <a:spLocks noGrp="1"/>
          </p:cNvSpPr>
          <p:nvPr>
            <p:ph type="body" idx="1"/>
          </p:nvPr>
        </p:nvSpPr>
        <p:spPr>
          <a:xfrm>
            <a:off x="1297500" y="394200"/>
            <a:ext cx="3403200" cy="408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300"/>
              <a:t>Online Survey</a:t>
            </a:r>
            <a:endParaRPr sz="2300"/>
          </a:p>
        </p:txBody>
      </p:sp>
      <p:sp>
        <p:nvSpPr>
          <p:cNvPr id="331" name="Google Shape;331;p30"/>
          <p:cNvSpPr txBox="1">
            <a:spLocks noGrp="1"/>
          </p:cNvSpPr>
          <p:nvPr>
            <p:ph type="body" idx="2"/>
          </p:nvPr>
        </p:nvSpPr>
        <p:spPr>
          <a:xfrm>
            <a:off x="4933225" y="446900"/>
            <a:ext cx="3403200" cy="403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a:t>In person interview</a:t>
            </a:r>
            <a:endParaRPr sz="2300"/>
          </a:p>
          <a:p>
            <a:pPr marL="0" lvl="0" indent="0" algn="l" rtl="0">
              <a:spcBef>
                <a:spcPts val="1600"/>
              </a:spcBef>
              <a:spcAft>
                <a:spcPts val="1600"/>
              </a:spcAft>
              <a:buNone/>
            </a:pPr>
            <a:endParaRPr/>
          </a:p>
        </p:txBody>
      </p:sp>
      <p:pic>
        <p:nvPicPr>
          <p:cNvPr id="332" name="Google Shape;332;p30"/>
          <p:cNvPicPr preferRelativeResize="0"/>
          <p:nvPr/>
        </p:nvPicPr>
        <p:blipFill>
          <a:blip r:embed="rId3">
            <a:alphaModFix/>
          </a:blip>
          <a:stretch>
            <a:fillRect/>
          </a:stretch>
        </p:blipFill>
        <p:spPr>
          <a:xfrm>
            <a:off x="961425" y="1579575"/>
            <a:ext cx="2899125" cy="2899125"/>
          </a:xfrm>
          <a:prstGeom prst="rect">
            <a:avLst/>
          </a:prstGeom>
          <a:noFill/>
          <a:ln>
            <a:noFill/>
          </a:ln>
        </p:spPr>
      </p:pic>
      <p:pic>
        <p:nvPicPr>
          <p:cNvPr id="333" name="Google Shape;333;p30"/>
          <p:cNvPicPr preferRelativeResize="0"/>
          <p:nvPr/>
        </p:nvPicPr>
        <p:blipFill>
          <a:blip r:embed="rId4">
            <a:alphaModFix/>
          </a:blip>
          <a:stretch>
            <a:fillRect/>
          </a:stretch>
        </p:blipFill>
        <p:spPr>
          <a:xfrm>
            <a:off x="5134826" y="1579776"/>
            <a:ext cx="2899123" cy="28991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1"/>
          <p:cNvSpPr txBox="1">
            <a:spLocks noGrp="1"/>
          </p:cNvSpPr>
          <p:nvPr>
            <p:ph type="title"/>
          </p:nvPr>
        </p:nvSpPr>
        <p:spPr>
          <a:xfrm>
            <a:off x="1297500" y="8810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t>User Persona-</a:t>
            </a:r>
            <a:r>
              <a:rPr lang="en-GB" sz="1700"/>
              <a:t>A user persona is a fictional character representing a particular type of user for a product or service.</a:t>
            </a:r>
            <a:endParaRPr sz="1700"/>
          </a:p>
        </p:txBody>
      </p:sp>
      <p:sp>
        <p:nvSpPr>
          <p:cNvPr id="339" name="Google Shape;339;p31"/>
          <p:cNvSpPr txBox="1">
            <a:spLocks noGrp="1"/>
          </p:cNvSpPr>
          <p:nvPr>
            <p:ph type="body" idx="1"/>
          </p:nvPr>
        </p:nvSpPr>
        <p:spPr>
          <a:xfrm>
            <a:off x="1297500" y="1002200"/>
            <a:ext cx="7038900" cy="39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Goals:</a:t>
            </a:r>
            <a:endParaRPr/>
          </a:p>
          <a:p>
            <a:pPr marL="457200" lvl="0" indent="-311150" algn="l" rtl="0">
              <a:spcBef>
                <a:spcPts val="1600"/>
              </a:spcBef>
              <a:spcAft>
                <a:spcPts val="0"/>
              </a:spcAft>
              <a:buSzPts val="1300"/>
              <a:buChar char="●"/>
            </a:pPr>
            <a:r>
              <a:rPr lang="en-GB"/>
              <a:t>To book train tickets for a group of 10 people traveling together</a:t>
            </a:r>
            <a:endParaRPr/>
          </a:p>
          <a:p>
            <a:pPr marL="457200" lvl="0" indent="-311150" algn="l" rtl="0">
              <a:spcBef>
                <a:spcPts val="0"/>
              </a:spcBef>
              <a:spcAft>
                <a:spcPts val="0"/>
              </a:spcAft>
              <a:buSzPts val="1300"/>
              <a:buChar char="●"/>
            </a:pPr>
            <a:r>
              <a:rPr lang="en-GB"/>
              <a:t>To ensure that everyone in the group is seated together during the journey</a:t>
            </a:r>
            <a:endParaRPr/>
          </a:p>
          <a:p>
            <a:pPr marL="457200" lvl="0" indent="-311150" algn="l" rtl="0">
              <a:spcBef>
                <a:spcPts val="0"/>
              </a:spcBef>
              <a:spcAft>
                <a:spcPts val="0"/>
              </a:spcAft>
              <a:buSzPts val="1300"/>
              <a:buChar char="●"/>
            </a:pPr>
            <a:r>
              <a:rPr lang="en-GB"/>
              <a:t>To ensure that everyone in the group is seated together during the journey</a:t>
            </a:r>
            <a:endParaRPr/>
          </a:p>
          <a:p>
            <a:pPr marL="457200" lvl="0" indent="-311150" algn="l" rtl="0">
              <a:spcBef>
                <a:spcPts val="0"/>
              </a:spcBef>
              <a:spcAft>
                <a:spcPts val="0"/>
              </a:spcAft>
              <a:buSzPts val="1300"/>
              <a:buChar char="●"/>
            </a:pPr>
            <a:r>
              <a:rPr lang="en-GB"/>
              <a:t>To make the booking process as smooth and hassle-free as possible</a:t>
            </a:r>
            <a:endParaRPr/>
          </a:p>
          <a:p>
            <a:pPr marL="0" lvl="0" indent="0" algn="l" rtl="0">
              <a:spcBef>
                <a:spcPts val="1600"/>
              </a:spcBef>
              <a:spcAft>
                <a:spcPts val="0"/>
              </a:spcAft>
              <a:buNone/>
            </a:pPr>
            <a:r>
              <a:rPr lang="en-GB"/>
              <a:t>Challenges:</a:t>
            </a:r>
            <a:endParaRPr/>
          </a:p>
          <a:p>
            <a:pPr marL="457200" lvl="0" indent="-311150" algn="l" rtl="0">
              <a:spcBef>
                <a:spcPts val="1600"/>
              </a:spcBef>
              <a:spcAft>
                <a:spcPts val="0"/>
              </a:spcAft>
              <a:buSzPts val="1300"/>
              <a:buChar char="●"/>
            </a:pPr>
            <a:r>
              <a:rPr lang="en-GB"/>
              <a:t>Finding available seats for a group of 10 people can be difficult, especially during peak travel seasons</a:t>
            </a:r>
            <a:endParaRPr/>
          </a:p>
          <a:p>
            <a:pPr marL="457200" lvl="0" indent="-311150" algn="l" rtl="0">
              <a:spcBef>
                <a:spcPts val="0"/>
              </a:spcBef>
              <a:spcAft>
                <a:spcPts val="0"/>
              </a:spcAft>
              <a:buSzPts val="1300"/>
              <a:buChar char="●"/>
            </a:pPr>
            <a:r>
              <a:rPr lang="en-GB"/>
              <a:t>Coordinating with everyone in the group to ensure that they all arrive at the station on time and board the train together</a:t>
            </a:r>
            <a:endParaRPr/>
          </a:p>
          <a:p>
            <a:pPr marL="457200" lvl="0" indent="-311150" algn="l" rtl="0">
              <a:spcBef>
                <a:spcPts val="0"/>
              </a:spcBef>
              <a:spcAft>
                <a:spcPts val="0"/>
              </a:spcAft>
              <a:buSzPts val="1300"/>
              <a:buChar char="●"/>
            </a:pPr>
            <a:r>
              <a:rPr lang="en-GB"/>
              <a:t>Understanding the different train fare options and choosing the best one for the group</a:t>
            </a:r>
            <a:endParaRPr/>
          </a:p>
          <a:p>
            <a:pPr marL="457200" lvl="0" indent="-311150" algn="l" rtl="0">
              <a:spcBef>
                <a:spcPts val="0"/>
              </a:spcBef>
              <a:spcAft>
                <a:spcPts val="0"/>
              </a:spcAft>
              <a:buSzPts val="1300"/>
              <a:buChar char="●"/>
            </a:pPr>
            <a:r>
              <a:rPr lang="en-GB"/>
              <a:t>Dealing with any last-minute changes or cancellations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2"/>
          <p:cNvSpPr txBox="1">
            <a:spLocks noGrp="1"/>
          </p:cNvSpPr>
          <p:nvPr>
            <p:ph type="body" idx="1"/>
          </p:nvPr>
        </p:nvSpPr>
        <p:spPr>
          <a:xfrm>
            <a:off x="1297500" y="481925"/>
            <a:ext cx="7038900" cy="42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Behaviors:</a:t>
            </a:r>
            <a:endParaRPr/>
          </a:p>
          <a:p>
            <a:pPr marL="457200" lvl="0" indent="-311150" algn="l" rtl="0">
              <a:spcBef>
                <a:spcPts val="1600"/>
              </a:spcBef>
              <a:spcAft>
                <a:spcPts val="0"/>
              </a:spcAft>
              <a:buSzPts val="1300"/>
              <a:buChar char="●"/>
            </a:pPr>
            <a:r>
              <a:rPr lang="en-GB"/>
              <a:t>Rajesh is comfortable using technology and is familiar with online booking systems</a:t>
            </a:r>
            <a:endParaRPr/>
          </a:p>
          <a:p>
            <a:pPr marL="457200" lvl="0" indent="-311150" algn="l" rtl="0">
              <a:spcBef>
                <a:spcPts val="0"/>
              </a:spcBef>
              <a:spcAft>
                <a:spcPts val="0"/>
              </a:spcAft>
              <a:buSzPts val="1300"/>
              <a:buChar char="●"/>
            </a:pPr>
            <a:r>
              <a:rPr lang="en-GB"/>
              <a:t>He prefers to do things himself rather than relying on a travel agent</a:t>
            </a:r>
            <a:endParaRPr/>
          </a:p>
          <a:p>
            <a:pPr marL="457200" lvl="0" indent="-311150" algn="l" rtl="0">
              <a:spcBef>
                <a:spcPts val="0"/>
              </a:spcBef>
              <a:spcAft>
                <a:spcPts val="0"/>
              </a:spcAft>
              <a:buSzPts val="1300"/>
              <a:buChar char="●"/>
            </a:pPr>
            <a:r>
              <a:rPr lang="en-GB"/>
              <a:t>He is willing to spend time researching and comparing different options to get the best deal</a:t>
            </a:r>
            <a:endParaRPr/>
          </a:p>
          <a:p>
            <a:pPr marL="457200" lvl="0" indent="-311150" algn="l" rtl="0">
              <a:spcBef>
                <a:spcPts val="0"/>
              </a:spcBef>
              <a:spcAft>
                <a:spcPts val="0"/>
              </a:spcAft>
              <a:buSzPts val="1300"/>
              <a:buChar char="●"/>
            </a:pPr>
            <a:r>
              <a:rPr lang="en-GB"/>
              <a:t>He communicates regularly with the members of the group to keep everyone informed and on track</a:t>
            </a:r>
            <a:endParaRPr/>
          </a:p>
          <a:p>
            <a:pPr marL="0" lvl="0" indent="0" algn="l" rtl="0">
              <a:spcBef>
                <a:spcPts val="1600"/>
              </a:spcBef>
              <a:spcAft>
                <a:spcPts val="0"/>
              </a:spcAft>
              <a:buNone/>
            </a:pPr>
            <a:r>
              <a:rPr lang="en-GB"/>
              <a:t>Needs:</a:t>
            </a:r>
            <a:endParaRPr/>
          </a:p>
          <a:p>
            <a:pPr marL="457200" lvl="0" indent="-311150" algn="l" rtl="0">
              <a:spcBef>
                <a:spcPts val="1600"/>
              </a:spcBef>
              <a:spcAft>
                <a:spcPts val="0"/>
              </a:spcAft>
              <a:buSzPts val="1300"/>
              <a:buChar char="●"/>
            </a:pPr>
            <a:r>
              <a:rPr lang="en-GB"/>
              <a:t>A user-friendly booking system that can handle group bookings with ease</a:t>
            </a:r>
            <a:endParaRPr/>
          </a:p>
          <a:p>
            <a:pPr marL="457200" lvl="0" indent="-311150" algn="l" rtl="0">
              <a:spcBef>
                <a:spcPts val="0"/>
              </a:spcBef>
              <a:spcAft>
                <a:spcPts val="0"/>
              </a:spcAft>
              <a:buSzPts val="1300"/>
              <a:buChar char="●"/>
            </a:pPr>
            <a:r>
              <a:rPr lang="en-GB"/>
              <a:t>Clear information about available seats, fares, and any applicable discounts</a:t>
            </a:r>
            <a:endParaRPr/>
          </a:p>
          <a:p>
            <a:pPr marL="457200" lvl="0" indent="-311150" algn="l" rtl="0">
              <a:spcBef>
                <a:spcPts val="0"/>
              </a:spcBef>
              <a:spcAft>
                <a:spcPts val="0"/>
              </a:spcAft>
              <a:buSzPts val="1300"/>
              <a:buChar char="●"/>
            </a:pPr>
            <a:r>
              <a:rPr lang="en-GB"/>
              <a:t>The ability to choose seats for the entire group at the time of booking</a:t>
            </a:r>
            <a:endParaRPr/>
          </a:p>
          <a:p>
            <a:pPr marL="457200" lvl="0" indent="-311150" algn="l" rtl="0">
              <a:spcBef>
                <a:spcPts val="0"/>
              </a:spcBef>
              <a:spcAft>
                <a:spcPts val="0"/>
              </a:spcAft>
              <a:buSzPts val="1300"/>
              <a:buChar char="●"/>
            </a:pPr>
            <a:r>
              <a:rPr lang="en-GB"/>
              <a:t>A reliable customer support system to handle any issues or changes during the booking process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3"/>
          <p:cNvSpPr txBox="1">
            <a:spLocks noGrp="1"/>
          </p:cNvSpPr>
          <p:nvPr>
            <p:ph type="title"/>
          </p:nvPr>
        </p:nvSpPr>
        <p:spPr>
          <a:xfrm>
            <a:off x="1297500" y="564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Empathy Mapping-Empathy mapping is a technique used in research to gain a deeper understanding of users’ needs, behaviors, and motivations. It is a tool that helps researchers and designers to develop empathy for the user and to create user-centered solutions</a:t>
            </a:r>
            <a:endParaRPr sz="1200"/>
          </a:p>
        </p:txBody>
      </p:sp>
      <p:sp>
        <p:nvSpPr>
          <p:cNvPr id="350" name="Google Shape;350;p3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51" name="Google Shape;351;p33"/>
          <p:cNvPicPr preferRelativeResize="0"/>
          <p:nvPr/>
        </p:nvPicPr>
        <p:blipFill>
          <a:blip r:embed="rId3">
            <a:alphaModFix/>
          </a:blip>
          <a:stretch>
            <a:fillRect/>
          </a:stretch>
        </p:blipFill>
        <p:spPr>
          <a:xfrm>
            <a:off x="585500" y="914275"/>
            <a:ext cx="8249100" cy="3997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4"/>
          <p:cNvSpPr txBox="1">
            <a:spLocks noGrp="1"/>
          </p:cNvSpPr>
          <p:nvPr>
            <p:ph type="title"/>
          </p:nvPr>
        </p:nvSpPr>
        <p:spPr>
          <a:xfrm>
            <a:off x="1297500" y="775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User Journey Map</a:t>
            </a:r>
            <a:endParaRPr/>
          </a:p>
        </p:txBody>
      </p:sp>
      <p:sp>
        <p:nvSpPr>
          <p:cNvPr id="357" name="Google Shape;357;p3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58" name="Google Shape;358;p34"/>
          <p:cNvPicPr preferRelativeResize="0"/>
          <p:nvPr/>
        </p:nvPicPr>
        <p:blipFill>
          <a:blip r:embed="rId3">
            <a:alphaModFix/>
          </a:blip>
          <a:stretch>
            <a:fillRect/>
          </a:stretch>
        </p:blipFill>
        <p:spPr>
          <a:xfrm>
            <a:off x="739900" y="811975"/>
            <a:ext cx="7810123" cy="4030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5"/>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Results of IRCTC application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34275" y="3948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Contents</a:t>
            </a:r>
            <a:endParaRPr/>
          </a:p>
        </p:txBody>
      </p:sp>
      <p:sp>
        <p:nvSpPr>
          <p:cNvPr id="235" name="Google Shape;235;p18"/>
          <p:cNvSpPr txBox="1"/>
          <p:nvPr/>
        </p:nvSpPr>
        <p:spPr>
          <a:xfrm>
            <a:off x="1294300" y="657700"/>
            <a:ext cx="6085800" cy="42900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chemeClr val="lt1"/>
              </a:buClr>
              <a:buSzPts val="1800"/>
              <a:buFont typeface="Average"/>
              <a:buChar char="●"/>
            </a:pPr>
            <a:r>
              <a:rPr lang="en-GB" sz="1800">
                <a:solidFill>
                  <a:schemeClr val="lt1"/>
                </a:solidFill>
                <a:latin typeface="Average"/>
                <a:ea typeface="Average"/>
                <a:cs typeface="Average"/>
                <a:sym typeface="Average"/>
              </a:rPr>
              <a:t>Overview</a:t>
            </a:r>
            <a:endParaRPr sz="1800">
              <a:solidFill>
                <a:schemeClr val="lt1"/>
              </a:solidFill>
              <a:latin typeface="Average"/>
              <a:ea typeface="Average"/>
              <a:cs typeface="Average"/>
              <a:sym typeface="Average"/>
            </a:endParaRPr>
          </a:p>
          <a:p>
            <a:pPr marL="457200" lvl="0" indent="-342900" algn="l" rtl="0">
              <a:spcBef>
                <a:spcPts val="0"/>
              </a:spcBef>
              <a:spcAft>
                <a:spcPts val="0"/>
              </a:spcAft>
              <a:buClr>
                <a:schemeClr val="lt1"/>
              </a:buClr>
              <a:buSzPts val="1800"/>
              <a:buFont typeface="Average"/>
              <a:buChar char="●"/>
            </a:pPr>
            <a:r>
              <a:rPr lang="en-GB" sz="1800">
                <a:solidFill>
                  <a:schemeClr val="lt1"/>
                </a:solidFill>
                <a:latin typeface="Average"/>
                <a:ea typeface="Average"/>
                <a:cs typeface="Average"/>
                <a:sym typeface="Average"/>
              </a:rPr>
              <a:t>Objective</a:t>
            </a:r>
            <a:endParaRPr sz="1800">
              <a:solidFill>
                <a:schemeClr val="lt1"/>
              </a:solidFill>
              <a:latin typeface="Average"/>
              <a:ea typeface="Average"/>
              <a:cs typeface="Average"/>
              <a:sym typeface="Average"/>
            </a:endParaRPr>
          </a:p>
          <a:p>
            <a:pPr marL="457200" lvl="0" indent="-342900" algn="l" rtl="0">
              <a:spcBef>
                <a:spcPts val="0"/>
              </a:spcBef>
              <a:spcAft>
                <a:spcPts val="0"/>
              </a:spcAft>
              <a:buClr>
                <a:schemeClr val="lt1"/>
              </a:buClr>
              <a:buSzPts val="1800"/>
              <a:buFont typeface="Average"/>
              <a:buChar char="●"/>
            </a:pPr>
            <a:r>
              <a:rPr lang="en-GB" sz="1800">
                <a:solidFill>
                  <a:schemeClr val="lt1"/>
                </a:solidFill>
                <a:latin typeface="Average"/>
                <a:ea typeface="Average"/>
                <a:cs typeface="Average"/>
                <a:sym typeface="Average"/>
              </a:rPr>
              <a:t>Process</a:t>
            </a:r>
            <a:endParaRPr sz="1800">
              <a:solidFill>
                <a:schemeClr val="lt1"/>
              </a:solidFill>
              <a:latin typeface="Average"/>
              <a:ea typeface="Average"/>
              <a:cs typeface="Average"/>
              <a:sym typeface="Average"/>
            </a:endParaRPr>
          </a:p>
          <a:p>
            <a:pPr marL="457200" lvl="0" indent="-342900" algn="l" rtl="0">
              <a:spcBef>
                <a:spcPts val="0"/>
              </a:spcBef>
              <a:spcAft>
                <a:spcPts val="0"/>
              </a:spcAft>
              <a:buClr>
                <a:schemeClr val="lt1"/>
              </a:buClr>
              <a:buSzPts val="1800"/>
              <a:buFont typeface="Average"/>
              <a:buChar char="●"/>
            </a:pPr>
            <a:r>
              <a:rPr lang="en-GB" sz="1800">
                <a:solidFill>
                  <a:schemeClr val="lt1"/>
                </a:solidFill>
                <a:latin typeface="Average"/>
                <a:ea typeface="Average"/>
                <a:cs typeface="Average"/>
                <a:sym typeface="Average"/>
              </a:rPr>
              <a:t>Target Audience</a:t>
            </a:r>
            <a:endParaRPr sz="1800">
              <a:solidFill>
                <a:schemeClr val="lt1"/>
              </a:solidFill>
              <a:latin typeface="Average"/>
              <a:ea typeface="Average"/>
              <a:cs typeface="Average"/>
              <a:sym typeface="Average"/>
            </a:endParaRPr>
          </a:p>
          <a:p>
            <a:pPr marL="457200" lvl="0" indent="-342900" algn="l" rtl="0">
              <a:spcBef>
                <a:spcPts val="0"/>
              </a:spcBef>
              <a:spcAft>
                <a:spcPts val="0"/>
              </a:spcAft>
              <a:buClr>
                <a:schemeClr val="lt1"/>
              </a:buClr>
              <a:buSzPts val="1800"/>
              <a:buFont typeface="Average"/>
              <a:buChar char="●"/>
            </a:pPr>
            <a:r>
              <a:rPr lang="en-GB" sz="1800">
                <a:solidFill>
                  <a:schemeClr val="lt1"/>
                </a:solidFill>
                <a:latin typeface="Average"/>
                <a:ea typeface="Average"/>
                <a:cs typeface="Average"/>
                <a:sym typeface="Average"/>
              </a:rPr>
              <a:t>Usability evaluation</a:t>
            </a:r>
            <a:endParaRPr sz="1800">
              <a:solidFill>
                <a:schemeClr val="lt1"/>
              </a:solidFill>
              <a:latin typeface="Average"/>
              <a:ea typeface="Average"/>
              <a:cs typeface="Average"/>
              <a:sym typeface="Average"/>
            </a:endParaRPr>
          </a:p>
          <a:p>
            <a:pPr marL="457200" lvl="0" indent="-342900" algn="l" rtl="0">
              <a:spcBef>
                <a:spcPts val="0"/>
              </a:spcBef>
              <a:spcAft>
                <a:spcPts val="0"/>
              </a:spcAft>
              <a:buClr>
                <a:schemeClr val="lt1"/>
              </a:buClr>
              <a:buSzPts val="1800"/>
              <a:buFont typeface="Average"/>
              <a:buChar char="●"/>
            </a:pPr>
            <a:r>
              <a:rPr lang="en-GB" sz="1800">
                <a:solidFill>
                  <a:schemeClr val="lt1"/>
                </a:solidFill>
                <a:latin typeface="Average"/>
                <a:ea typeface="Average"/>
                <a:cs typeface="Average"/>
                <a:sym typeface="Average"/>
              </a:rPr>
              <a:t>Results of IRCTC application</a:t>
            </a:r>
            <a:endParaRPr sz="1800">
              <a:solidFill>
                <a:schemeClr val="lt1"/>
              </a:solidFill>
              <a:latin typeface="Average"/>
              <a:ea typeface="Average"/>
              <a:cs typeface="Average"/>
              <a:sym typeface="Average"/>
            </a:endParaRPr>
          </a:p>
          <a:p>
            <a:pPr marL="457200" lvl="0" indent="-342900" algn="l" rtl="0">
              <a:spcBef>
                <a:spcPts val="0"/>
              </a:spcBef>
              <a:spcAft>
                <a:spcPts val="0"/>
              </a:spcAft>
              <a:buClr>
                <a:schemeClr val="lt1"/>
              </a:buClr>
              <a:buSzPts val="1800"/>
              <a:buFont typeface="Average"/>
              <a:buChar char="●"/>
            </a:pPr>
            <a:r>
              <a:rPr lang="en-GB" sz="1800">
                <a:solidFill>
                  <a:schemeClr val="lt1"/>
                </a:solidFill>
                <a:latin typeface="Average"/>
                <a:ea typeface="Average"/>
                <a:cs typeface="Average"/>
                <a:sym typeface="Average"/>
              </a:rPr>
              <a:t>Design and development</a:t>
            </a:r>
            <a:endParaRPr sz="1800">
              <a:solidFill>
                <a:schemeClr val="lt1"/>
              </a:solidFill>
              <a:latin typeface="Average"/>
              <a:ea typeface="Average"/>
              <a:cs typeface="Average"/>
              <a:sym typeface="Average"/>
            </a:endParaRPr>
          </a:p>
          <a:p>
            <a:pPr marL="457200" lvl="0" indent="-342900" algn="l" rtl="0">
              <a:spcBef>
                <a:spcPts val="0"/>
              </a:spcBef>
              <a:spcAft>
                <a:spcPts val="0"/>
              </a:spcAft>
              <a:buClr>
                <a:schemeClr val="lt1"/>
              </a:buClr>
              <a:buSzPts val="1800"/>
              <a:buFont typeface="Average"/>
              <a:buChar char="●"/>
            </a:pPr>
            <a:r>
              <a:rPr lang="en-GB" sz="1800">
                <a:solidFill>
                  <a:schemeClr val="lt1"/>
                </a:solidFill>
                <a:latin typeface="Average"/>
                <a:ea typeface="Average"/>
                <a:cs typeface="Average"/>
                <a:sym typeface="Average"/>
              </a:rPr>
              <a:t>Results of prototype</a:t>
            </a:r>
            <a:endParaRPr sz="1800">
              <a:solidFill>
                <a:schemeClr val="lt1"/>
              </a:solidFill>
              <a:latin typeface="Average"/>
              <a:ea typeface="Average"/>
              <a:cs typeface="Average"/>
              <a:sym typeface="Average"/>
            </a:endParaRPr>
          </a:p>
          <a:p>
            <a:pPr marL="457200" lvl="0" indent="-342900" algn="l" rtl="0">
              <a:spcBef>
                <a:spcPts val="0"/>
              </a:spcBef>
              <a:spcAft>
                <a:spcPts val="0"/>
              </a:spcAft>
              <a:buClr>
                <a:schemeClr val="lt1"/>
              </a:buClr>
              <a:buSzPts val="1800"/>
              <a:buFont typeface="Average"/>
              <a:buChar char="●"/>
            </a:pPr>
            <a:r>
              <a:rPr lang="en-GB" sz="1800">
                <a:solidFill>
                  <a:schemeClr val="lt1"/>
                </a:solidFill>
                <a:latin typeface="Average"/>
                <a:ea typeface="Average"/>
                <a:cs typeface="Average"/>
                <a:sym typeface="Average"/>
              </a:rPr>
              <a:t>Comparison of results</a:t>
            </a:r>
            <a:endParaRPr sz="1800">
              <a:solidFill>
                <a:schemeClr val="lt1"/>
              </a:solidFill>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Online survey</a:t>
            </a:r>
            <a:endParaRPr/>
          </a:p>
        </p:txBody>
      </p:sp>
      <p:sp>
        <p:nvSpPr>
          <p:cNvPr id="369" name="Google Shape;369;p36"/>
          <p:cNvSpPr txBox="1">
            <a:spLocks noGrp="1"/>
          </p:cNvSpPr>
          <p:nvPr>
            <p:ph type="body" idx="1"/>
          </p:nvPr>
        </p:nvSpPr>
        <p:spPr>
          <a:xfrm>
            <a:off x="1297500" y="879025"/>
            <a:ext cx="3403200" cy="359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Age</a:t>
            </a:r>
            <a:endParaRPr/>
          </a:p>
        </p:txBody>
      </p:sp>
      <p:pic>
        <p:nvPicPr>
          <p:cNvPr id="370" name="Google Shape;370;p36"/>
          <p:cNvPicPr preferRelativeResize="0"/>
          <p:nvPr/>
        </p:nvPicPr>
        <p:blipFill>
          <a:blip r:embed="rId3">
            <a:alphaModFix/>
          </a:blip>
          <a:stretch>
            <a:fillRect/>
          </a:stretch>
        </p:blipFill>
        <p:spPr>
          <a:xfrm>
            <a:off x="347825" y="1622726"/>
            <a:ext cx="8170576" cy="3351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Gender</a:t>
            </a:r>
            <a:endParaRPr/>
          </a:p>
        </p:txBody>
      </p:sp>
      <p:pic>
        <p:nvPicPr>
          <p:cNvPr id="376" name="Google Shape;376;p37"/>
          <p:cNvPicPr preferRelativeResize="0"/>
          <p:nvPr/>
        </p:nvPicPr>
        <p:blipFill>
          <a:blip r:embed="rId3">
            <a:alphaModFix/>
          </a:blip>
          <a:stretch>
            <a:fillRect/>
          </a:stretch>
        </p:blipFill>
        <p:spPr>
          <a:xfrm>
            <a:off x="152400" y="1460250"/>
            <a:ext cx="8608212" cy="3530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200">
                <a:latin typeface="Lato"/>
                <a:ea typeface="Lato"/>
                <a:cs typeface="Lato"/>
                <a:sym typeface="Lato"/>
              </a:rPr>
              <a:t>Frequency of Travel</a:t>
            </a:r>
            <a:endParaRPr sz="2200">
              <a:latin typeface="Lato"/>
              <a:ea typeface="Lato"/>
              <a:cs typeface="Lato"/>
              <a:sym typeface="Lato"/>
            </a:endParaRPr>
          </a:p>
          <a:p>
            <a:pPr marL="0" lvl="0" indent="0" algn="l" rtl="0">
              <a:spcBef>
                <a:spcPts val="1600"/>
              </a:spcBef>
              <a:spcAft>
                <a:spcPts val="0"/>
              </a:spcAft>
              <a:buNone/>
            </a:pPr>
            <a:endParaRPr/>
          </a:p>
        </p:txBody>
      </p:sp>
      <p:pic>
        <p:nvPicPr>
          <p:cNvPr id="382" name="Google Shape;382;p38"/>
          <p:cNvPicPr preferRelativeResize="0"/>
          <p:nvPr/>
        </p:nvPicPr>
        <p:blipFill>
          <a:blip r:embed="rId3">
            <a:alphaModFix/>
          </a:blip>
          <a:stretch>
            <a:fillRect/>
          </a:stretch>
        </p:blipFill>
        <p:spPr>
          <a:xfrm>
            <a:off x="152400" y="1460250"/>
            <a:ext cx="8608212" cy="3530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Mode of booking </a:t>
            </a:r>
            <a:endParaRPr/>
          </a:p>
        </p:txBody>
      </p:sp>
      <p:pic>
        <p:nvPicPr>
          <p:cNvPr id="388" name="Google Shape;388;p39"/>
          <p:cNvPicPr preferRelativeResize="0"/>
          <p:nvPr/>
        </p:nvPicPr>
        <p:blipFill>
          <a:blip r:embed="rId3">
            <a:alphaModFix/>
          </a:blip>
          <a:stretch>
            <a:fillRect/>
          </a:stretch>
        </p:blipFill>
        <p:spPr>
          <a:xfrm>
            <a:off x="152400" y="1460250"/>
            <a:ext cx="8608212" cy="3530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0"/>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Three Usability mechanisms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1"/>
          <p:cNvSpPr txBox="1">
            <a:spLocks noGrp="1"/>
          </p:cNvSpPr>
          <p:nvPr>
            <p:ph type="title"/>
          </p:nvPr>
        </p:nvSpPr>
        <p:spPr>
          <a:xfrm>
            <a:off x="591325" y="20063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Efficiency</a:t>
            </a:r>
            <a:endParaRPr/>
          </a:p>
        </p:txBody>
      </p:sp>
      <p:pic>
        <p:nvPicPr>
          <p:cNvPr id="399" name="Google Shape;399;p41"/>
          <p:cNvPicPr preferRelativeResize="0"/>
          <p:nvPr/>
        </p:nvPicPr>
        <p:blipFill>
          <a:blip r:embed="rId3">
            <a:alphaModFix/>
          </a:blip>
          <a:stretch>
            <a:fillRect/>
          </a:stretch>
        </p:blipFill>
        <p:spPr>
          <a:xfrm>
            <a:off x="4982125" y="806325"/>
            <a:ext cx="3518962" cy="3530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2"/>
          <p:cNvSpPr txBox="1">
            <a:spLocks noGrp="1"/>
          </p:cNvSpPr>
          <p:nvPr>
            <p:ph type="title"/>
          </p:nvPr>
        </p:nvSpPr>
        <p:spPr>
          <a:xfrm>
            <a:off x="964375" y="211470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Effectiveness</a:t>
            </a:r>
            <a:endParaRPr/>
          </a:p>
        </p:txBody>
      </p:sp>
      <p:pic>
        <p:nvPicPr>
          <p:cNvPr id="405" name="Google Shape;405;p42"/>
          <p:cNvPicPr preferRelativeResize="0"/>
          <p:nvPr/>
        </p:nvPicPr>
        <p:blipFill>
          <a:blip r:embed="rId3">
            <a:alphaModFix/>
          </a:blip>
          <a:stretch>
            <a:fillRect/>
          </a:stretch>
        </p:blipFill>
        <p:spPr>
          <a:xfrm>
            <a:off x="4966425" y="806325"/>
            <a:ext cx="3530899" cy="3530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3"/>
          <p:cNvSpPr txBox="1">
            <a:spLocks noGrp="1"/>
          </p:cNvSpPr>
          <p:nvPr>
            <p:ph type="title"/>
          </p:nvPr>
        </p:nvSpPr>
        <p:spPr>
          <a:xfrm>
            <a:off x="949675" y="211470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Satisfaction</a:t>
            </a:r>
            <a:endParaRPr/>
          </a:p>
        </p:txBody>
      </p:sp>
      <p:pic>
        <p:nvPicPr>
          <p:cNvPr id="411" name="Google Shape;411;p43"/>
          <p:cNvPicPr preferRelativeResize="0"/>
          <p:nvPr/>
        </p:nvPicPr>
        <p:blipFill>
          <a:blip r:embed="rId3">
            <a:alphaModFix/>
          </a:blip>
          <a:stretch>
            <a:fillRect/>
          </a:stretch>
        </p:blipFill>
        <p:spPr>
          <a:xfrm>
            <a:off x="5580475" y="311400"/>
            <a:ext cx="3243575" cy="4701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4"/>
          <p:cNvSpPr txBox="1">
            <a:spLocks noGrp="1"/>
          </p:cNvSpPr>
          <p:nvPr>
            <p:ph type="title"/>
          </p:nvPr>
        </p:nvSpPr>
        <p:spPr>
          <a:xfrm>
            <a:off x="1297500" y="1829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Issues</a:t>
            </a:r>
            <a:endParaRPr/>
          </a:p>
        </p:txBody>
      </p:sp>
      <p:sp>
        <p:nvSpPr>
          <p:cNvPr id="417" name="Google Shape;417;p44"/>
          <p:cNvSpPr txBox="1">
            <a:spLocks noGrp="1"/>
          </p:cNvSpPr>
          <p:nvPr>
            <p:ph type="body" idx="1"/>
          </p:nvPr>
        </p:nvSpPr>
        <p:spPr>
          <a:xfrm>
            <a:off x="1297500" y="952800"/>
            <a:ext cx="7038900" cy="4079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sz="1400"/>
              <a:t>The website has too much unnecessary information, leading to customer confusion, and visual clutter makes it difficult to find important information.</a:t>
            </a:r>
            <a:endParaRPr sz="1400"/>
          </a:p>
          <a:p>
            <a:pPr marL="457200" lvl="0" indent="-317500" algn="l" rtl="0">
              <a:spcBef>
                <a:spcPts val="0"/>
              </a:spcBef>
              <a:spcAft>
                <a:spcPts val="0"/>
              </a:spcAft>
              <a:buSzPts val="1400"/>
              <a:buChar char="●"/>
            </a:pPr>
            <a:r>
              <a:rPr lang="en-GB" sz="1400"/>
              <a:t>Additionally, the options are not well-organized, making it difficult for users to use the information on the screen.</a:t>
            </a:r>
            <a:endParaRPr sz="1400"/>
          </a:p>
          <a:p>
            <a:pPr marL="457200" lvl="0" indent="-317500" algn="l" rtl="0">
              <a:spcBef>
                <a:spcPts val="0"/>
              </a:spcBef>
              <a:spcAft>
                <a:spcPts val="0"/>
              </a:spcAft>
              <a:buSzPts val="1400"/>
              <a:buChar char="●"/>
            </a:pPr>
            <a:r>
              <a:rPr lang="en-GB" sz="1400"/>
              <a:t>The website layout is unorganized, with many unused spaces in various parts of the app.</a:t>
            </a:r>
            <a:endParaRPr sz="1400"/>
          </a:p>
          <a:p>
            <a:pPr marL="457200" lvl="0" indent="-317500" algn="l" rtl="0">
              <a:spcBef>
                <a:spcPts val="0"/>
              </a:spcBef>
              <a:spcAft>
                <a:spcPts val="0"/>
              </a:spcAft>
              <a:buSzPts val="1400"/>
              <a:buChar char="●"/>
            </a:pPr>
            <a:r>
              <a:rPr lang="en-GB" sz="1400"/>
              <a:t>New users may have difficulty comprehending the acronyms and technical terminology.</a:t>
            </a:r>
            <a:endParaRPr sz="1400"/>
          </a:p>
          <a:p>
            <a:pPr marL="457200" lvl="0" indent="-317500" algn="l" rtl="0">
              <a:spcBef>
                <a:spcPts val="0"/>
              </a:spcBef>
              <a:spcAft>
                <a:spcPts val="0"/>
              </a:spcAft>
              <a:buSzPts val="1400"/>
              <a:buChar char="●"/>
            </a:pPr>
            <a:r>
              <a:rPr lang="en-GB" sz="1400"/>
              <a:t> Users often face server-down issues while booking tickets, and they have no way of checking the running status of their train.</a:t>
            </a:r>
            <a:endParaRPr sz="1400"/>
          </a:p>
          <a:p>
            <a:pPr marL="457200" lvl="0" indent="-317500" algn="l" rtl="0">
              <a:spcBef>
                <a:spcPts val="0"/>
              </a:spcBef>
              <a:spcAft>
                <a:spcPts val="0"/>
              </a:spcAft>
              <a:buSzPts val="1400"/>
              <a:buChar char="●"/>
            </a:pPr>
            <a:r>
              <a:rPr lang="en-GB" sz="1400"/>
              <a:t>The user experience is reportedly very poor, with too many ads making it difficult to book a ticket.</a:t>
            </a:r>
            <a:endParaRPr sz="1400"/>
          </a:p>
          <a:p>
            <a:pPr marL="457200" lvl="0" indent="-317500" algn="l" rtl="0">
              <a:spcBef>
                <a:spcPts val="0"/>
              </a:spcBef>
              <a:spcAft>
                <a:spcPts val="0"/>
              </a:spcAft>
              <a:buSzPts val="1400"/>
              <a:buChar char="●"/>
            </a:pPr>
            <a:r>
              <a:rPr lang="en-GB" sz="1400"/>
              <a:t>In 2020, the app added a bot named DISHA to find trains, but its slow speed makes it less preferable than manually entering the details.</a:t>
            </a:r>
            <a:endParaRPr sz="1400"/>
          </a:p>
          <a:p>
            <a:pPr marL="457200" lvl="0" indent="-317500" algn="l" rtl="0">
              <a:spcBef>
                <a:spcPts val="0"/>
              </a:spcBef>
              <a:spcAft>
                <a:spcPts val="0"/>
              </a:spcAft>
              <a:buSzPts val="1400"/>
              <a:buChar char="●"/>
            </a:pPr>
            <a:r>
              <a:rPr lang="en-GB" sz="1400"/>
              <a:t>Users also face challenges with distorted captchas, especially when the letter 'O' and the number zero look alike.</a:t>
            </a:r>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5"/>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Goals</a:t>
            </a:r>
            <a:endParaRPr/>
          </a:p>
        </p:txBody>
      </p:sp>
      <p:pic>
        <p:nvPicPr>
          <p:cNvPr id="423" name="Google Shape;423;p45"/>
          <p:cNvPicPr preferRelativeResize="0"/>
          <p:nvPr/>
        </p:nvPicPr>
        <p:blipFill>
          <a:blip r:embed="rId3">
            <a:alphaModFix/>
          </a:blip>
          <a:stretch>
            <a:fillRect/>
          </a:stretch>
        </p:blipFill>
        <p:spPr>
          <a:xfrm>
            <a:off x="3149625" y="691813"/>
            <a:ext cx="5613674" cy="38710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Overview</a:t>
            </a:r>
            <a:endParaRPr/>
          </a:p>
        </p:txBody>
      </p:sp>
      <p:sp>
        <p:nvSpPr>
          <p:cNvPr id="241" name="Google Shape;241;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study aims to compare the usability metrics of the IRCTC mobile application before and after the introduction of new features and updates. The study analyzes three usability metrics, namely efficiency, effectiveness, and user satisfaction. The study is conducted on a sample of users from different age groups and gender to understand the impact of these variables on usability. The study presents a detailed analysis of the results obtained and provides recommendations for improving the usability of the IRCTC mobile application</a:t>
            </a:r>
            <a:endParaRPr>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6"/>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Design and Development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7"/>
          <p:cNvSpPr txBox="1">
            <a:spLocks noGrp="1"/>
          </p:cNvSpPr>
          <p:nvPr>
            <p:ph type="title"/>
          </p:nvPr>
        </p:nvSpPr>
        <p:spPr>
          <a:xfrm>
            <a:off x="900050" y="826725"/>
            <a:ext cx="7530900" cy="35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pic>
        <p:nvPicPr>
          <p:cNvPr id="434" name="Google Shape;434;p47"/>
          <p:cNvPicPr preferRelativeResize="0"/>
          <p:nvPr/>
        </p:nvPicPr>
        <p:blipFill>
          <a:blip r:embed="rId3">
            <a:alphaModFix/>
          </a:blip>
          <a:stretch>
            <a:fillRect/>
          </a:stretch>
        </p:blipFill>
        <p:spPr>
          <a:xfrm>
            <a:off x="900050" y="785813"/>
            <a:ext cx="1638300" cy="3571875"/>
          </a:xfrm>
          <a:prstGeom prst="rect">
            <a:avLst/>
          </a:prstGeom>
          <a:noFill/>
          <a:ln>
            <a:noFill/>
          </a:ln>
        </p:spPr>
      </p:pic>
      <p:sp>
        <p:nvSpPr>
          <p:cNvPr id="435" name="Google Shape;435;p47"/>
          <p:cNvSpPr txBox="1"/>
          <p:nvPr/>
        </p:nvSpPr>
        <p:spPr>
          <a:xfrm>
            <a:off x="923900" y="4514175"/>
            <a:ext cx="159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436" name="Google Shape;436;p47"/>
          <p:cNvSpPr txBox="1"/>
          <p:nvPr/>
        </p:nvSpPr>
        <p:spPr>
          <a:xfrm>
            <a:off x="2538350" y="170225"/>
            <a:ext cx="348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Registering in  new  User </a:t>
            </a:r>
            <a:endParaRPr>
              <a:solidFill>
                <a:schemeClr val="lt1"/>
              </a:solidFill>
              <a:latin typeface="Lato"/>
              <a:ea typeface="Lato"/>
              <a:cs typeface="Lato"/>
              <a:sym typeface="Lato"/>
            </a:endParaRPr>
          </a:p>
        </p:txBody>
      </p:sp>
      <p:sp>
        <p:nvSpPr>
          <p:cNvPr id="437" name="Google Shape;437;p47"/>
          <p:cNvSpPr txBox="1"/>
          <p:nvPr/>
        </p:nvSpPr>
        <p:spPr>
          <a:xfrm>
            <a:off x="906275" y="4626775"/>
            <a:ext cx="1343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Original Application</a:t>
            </a:r>
            <a:endParaRPr>
              <a:solidFill>
                <a:schemeClr val="lt1"/>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p:txBody>
      </p:sp>
      <p:sp>
        <p:nvSpPr>
          <p:cNvPr id="438" name="Google Shape;438;p47"/>
          <p:cNvSpPr txBox="1"/>
          <p:nvPr/>
        </p:nvSpPr>
        <p:spPr>
          <a:xfrm>
            <a:off x="4261075" y="4618825"/>
            <a:ext cx="370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Redesigned Prototype</a:t>
            </a:r>
            <a:endParaRPr>
              <a:solidFill>
                <a:schemeClr val="lt1"/>
              </a:solidFill>
              <a:latin typeface="Lato"/>
              <a:ea typeface="Lato"/>
              <a:cs typeface="Lato"/>
              <a:sym typeface="Lato"/>
            </a:endParaRPr>
          </a:p>
        </p:txBody>
      </p:sp>
      <p:pic>
        <p:nvPicPr>
          <p:cNvPr id="439" name="Google Shape;439;p47"/>
          <p:cNvPicPr preferRelativeResize="0"/>
          <p:nvPr/>
        </p:nvPicPr>
        <p:blipFill>
          <a:blip r:embed="rId4">
            <a:alphaModFix/>
          </a:blip>
          <a:stretch>
            <a:fillRect/>
          </a:stretch>
        </p:blipFill>
        <p:spPr>
          <a:xfrm>
            <a:off x="4084931" y="826725"/>
            <a:ext cx="1529819" cy="3614400"/>
          </a:xfrm>
          <a:prstGeom prst="rect">
            <a:avLst/>
          </a:prstGeom>
          <a:noFill/>
          <a:ln>
            <a:noFill/>
          </a:ln>
        </p:spPr>
      </p:pic>
      <p:pic>
        <p:nvPicPr>
          <p:cNvPr id="440" name="Google Shape;440;p47"/>
          <p:cNvPicPr preferRelativeResize="0"/>
          <p:nvPr/>
        </p:nvPicPr>
        <p:blipFill>
          <a:blip r:embed="rId5">
            <a:alphaModFix/>
          </a:blip>
          <a:stretch>
            <a:fillRect/>
          </a:stretch>
        </p:blipFill>
        <p:spPr>
          <a:xfrm>
            <a:off x="6275275" y="785825"/>
            <a:ext cx="1529825" cy="368008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8"/>
          <p:cNvSpPr txBox="1">
            <a:spLocks noGrp="1"/>
          </p:cNvSpPr>
          <p:nvPr>
            <p:ph type="title"/>
          </p:nvPr>
        </p:nvSpPr>
        <p:spPr>
          <a:xfrm>
            <a:off x="900050" y="826725"/>
            <a:ext cx="7530900" cy="35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446" name="Google Shape;446;p48"/>
          <p:cNvSpPr txBox="1"/>
          <p:nvPr/>
        </p:nvSpPr>
        <p:spPr>
          <a:xfrm>
            <a:off x="923900" y="4514175"/>
            <a:ext cx="159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447" name="Google Shape;447;p48"/>
          <p:cNvSpPr txBox="1"/>
          <p:nvPr/>
        </p:nvSpPr>
        <p:spPr>
          <a:xfrm>
            <a:off x="2538350" y="170225"/>
            <a:ext cx="3487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latin typeface="Lato"/>
                <a:ea typeface="Lato"/>
                <a:cs typeface="Lato"/>
                <a:sym typeface="Lato"/>
              </a:rPr>
              <a:t>Login Page</a:t>
            </a:r>
            <a:endParaRPr>
              <a:solidFill>
                <a:schemeClr val="lt1"/>
              </a:solidFill>
              <a:latin typeface="Lato"/>
              <a:ea typeface="Lato"/>
              <a:cs typeface="Lato"/>
              <a:sym typeface="Lato"/>
            </a:endParaRPr>
          </a:p>
        </p:txBody>
      </p:sp>
      <p:sp>
        <p:nvSpPr>
          <p:cNvPr id="448" name="Google Shape;448;p48"/>
          <p:cNvSpPr txBox="1"/>
          <p:nvPr/>
        </p:nvSpPr>
        <p:spPr>
          <a:xfrm>
            <a:off x="1383625" y="4403275"/>
            <a:ext cx="1343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Original Application</a:t>
            </a:r>
            <a:endParaRPr>
              <a:solidFill>
                <a:schemeClr val="lt1"/>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p:txBody>
      </p:sp>
      <p:sp>
        <p:nvSpPr>
          <p:cNvPr id="449" name="Google Shape;449;p48"/>
          <p:cNvSpPr txBox="1"/>
          <p:nvPr/>
        </p:nvSpPr>
        <p:spPr>
          <a:xfrm>
            <a:off x="4682425" y="4563175"/>
            <a:ext cx="370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Redesigned Prototype</a:t>
            </a:r>
            <a:endParaRPr>
              <a:solidFill>
                <a:schemeClr val="lt1"/>
              </a:solidFill>
              <a:latin typeface="Lato"/>
              <a:ea typeface="Lato"/>
              <a:cs typeface="Lato"/>
              <a:sym typeface="Lato"/>
            </a:endParaRPr>
          </a:p>
        </p:txBody>
      </p:sp>
      <p:pic>
        <p:nvPicPr>
          <p:cNvPr id="450" name="Google Shape;450;p48"/>
          <p:cNvPicPr preferRelativeResize="0"/>
          <p:nvPr/>
        </p:nvPicPr>
        <p:blipFill>
          <a:blip r:embed="rId3">
            <a:alphaModFix/>
          </a:blip>
          <a:stretch>
            <a:fillRect/>
          </a:stretch>
        </p:blipFill>
        <p:spPr>
          <a:xfrm>
            <a:off x="1296550" y="840475"/>
            <a:ext cx="1581150" cy="3533775"/>
          </a:xfrm>
          <a:prstGeom prst="rect">
            <a:avLst/>
          </a:prstGeom>
          <a:noFill/>
          <a:ln>
            <a:noFill/>
          </a:ln>
        </p:spPr>
      </p:pic>
      <p:pic>
        <p:nvPicPr>
          <p:cNvPr id="451" name="Google Shape;451;p48"/>
          <p:cNvPicPr preferRelativeResize="0"/>
          <p:nvPr/>
        </p:nvPicPr>
        <p:blipFill>
          <a:blip r:embed="rId4">
            <a:alphaModFix/>
          </a:blip>
          <a:stretch>
            <a:fillRect/>
          </a:stretch>
        </p:blipFill>
        <p:spPr>
          <a:xfrm>
            <a:off x="5082400" y="699900"/>
            <a:ext cx="1702935" cy="3688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9"/>
          <p:cNvSpPr txBox="1">
            <a:spLocks noGrp="1"/>
          </p:cNvSpPr>
          <p:nvPr>
            <p:ph type="title"/>
          </p:nvPr>
        </p:nvSpPr>
        <p:spPr>
          <a:xfrm>
            <a:off x="900050" y="826725"/>
            <a:ext cx="7530900" cy="35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457" name="Google Shape;457;p49"/>
          <p:cNvSpPr txBox="1"/>
          <p:nvPr/>
        </p:nvSpPr>
        <p:spPr>
          <a:xfrm>
            <a:off x="923900" y="4514175"/>
            <a:ext cx="159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458" name="Google Shape;458;p49"/>
          <p:cNvSpPr txBox="1"/>
          <p:nvPr/>
        </p:nvSpPr>
        <p:spPr>
          <a:xfrm>
            <a:off x="2538350" y="170225"/>
            <a:ext cx="3487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latin typeface="Lato"/>
                <a:ea typeface="Lato"/>
                <a:cs typeface="Lato"/>
                <a:sym typeface="Lato"/>
              </a:rPr>
              <a:t>HomePage</a:t>
            </a:r>
            <a:endParaRPr>
              <a:solidFill>
                <a:schemeClr val="lt1"/>
              </a:solidFill>
              <a:latin typeface="Lato"/>
              <a:ea typeface="Lato"/>
              <a:cs typeface="Lato"/>
              <a:sym typeface="Lato"/>
            </a:endParaRPr>
          </a:p>
        </p:txBody>
      </p:sp>
      <p:sp>
        <p:nvSpPr>
          <p:cNvPr id="459" name="Google Shape;459;p49"/>
          <p:cNvSpPr txBox="1"/>
          <p:nvPr/>
        </p:nvSpPr>
        <p:spPr>
          <a:xfrm>
            <a:off x="1383625" y="4403275"/>
            <a:ext cx="1343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Original Application</a:t>
            </a:r>
            <a:endParaRPr>
              <a:solidFill>
                <a:schemeClr val="lt1"/>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p:txBody>
      </p:sp>
      <p:sp>
        <p:nvSpPr>
          <p:cNvPr id="460" name="Google Shape;460;p49"/>
          <p:cNvSpPr txBox="1"/>
          <p:nvPr/>
        </p:nvSpPr>
        <p:spPr>
          <a:xfrm>
            <a:off x="4682425" y="4563175"/>
            <a:ext cx="370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Redesigned Prototype</a:t>
            </a:r>
            <a:endParaRPr>
              <a:solidFill>
                <a:schemeClr val="lt1"/>
              </a:solidFill>
              <a:latin typeface="Lato"/>
              <a:ea typeface="Lato"/>
              <a:cs typeface="Lato"/>
              <a:sym typeface="Lato"/>
            </a:endParaRPr>
          </a:p>
        </p:txBody>
      </p:sp>
      <p:pic>
        <p:nvPicPr>
          <p:cNvPr id="461" name="Google Shape;461;p49"/>
          <p:cNvPicPr preferRelativeResize="0"/>
          <p:nvPr/>
        </p:nvPicPr>
        <p:blipFill>
          <a:blip r:embed="rId3">
            <a:alphaModFix/>
          </a:blip>
          <a:stretch>
            <a:fillRect/>
          </a:stretch>
        </p:blipFill>
        <p:spPr>
          <a:xfrm>
            <a:off x="1313888" y="811913"/>
            <a:ext cx="1666875" cy="3667125"/>
          </a:xfrm>
          <a:prstGeom prst="rect">
            <a:avLst/>
          </a:prstGeom>
          <a:noFill/>
          <a:ln>
            <a:noFill/>
          </a:ln>
        </p:spPr>
      </p:pic>
      <p:pic>
        <p:nvPicPr>
          <p:cNvPr id="462" name="Google Shape;462;p49"/>
          <p:cNvPicPr preferRelativeResize="0"/>
          <p:nvPr/>
        </p:nvPicPr>
        <p:blipFill>
          <a:blip r:embed="rId4">
            <a:alphaModFix/>
          </a:blip>
          <a:stretch>
            <a:fillRect/>
          </a:stretch>
        </p:blipFill>
        <p:spPr>
          <a:xfrm>
            <a:off x="4773550" y="570425"/>
            <a:ext cx="1717788" cy="3717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0"/>
          <p:cNvSpPr txBox="1">
            <a:spLocks noGrp="1"/>
          </p:cNvSpPr>
          <p:nvPr>
            <p:ph type="title"/>
          </p:nvPr>
        </p:nvSpPr>
        <p:spPr>
          <a:xfrm>
            <a:off x="852075" y="841975"/>
            <a:ext cx="7530900" cy="35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468" name="Google Shape;468;p50"/>
          <p:cNvSpPr txBox="1"/>
          <p:nvPr/>
        </p:nvSpPr>
        <p:spPr>
          <a:xfrm>
            <a:off x="923900" y="4514175"/>
            <a:ext cx="159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469" name="Google Shape;469;p50"/>
          <p:cNvSpPr txBox="1"/>
          <p:nvPr/>
        </p:nvSpPr>
        <p:spPr>
          <a:xfrm>
            <a:off x="2538350" y="170225"/>
            <a:ext cx="3487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latin typeface="Lato"/>
                <a:ea typeface="Lato"/>
                <a:cs typeface="Lato"/>
                <a:sym typeface="Lato"/>
              </a:rPr>
              <a:t>Search Trains</a:t>
            </a:r>
            <a:endParaRPr>
              <a:solidFill>
                <a:schemeClr val="lt1"/>
              </a:solidFill>
              <a:latin typeface="Lato"/>
              <a:ea typeface="Lato"/>
              <a:cs typeface="Lato"/>
              <a:sym typeface="Lato"/>
            </a:endParaRPr>
          </a:p>
        </p:txBody>
      </p:sp>
      <p:sp>
        <p:nvSpPr>
          <p:cNvPr id="470" name="Google Shape;470;p50"/>
          <p:cNvSpPr txBox="1"/>
          <p:nvPr/>
        </p:nvSpPr>
        <p:spPr>
          <a:xfrm>
            <a:off x="1383625" y="4403275"/>
            <a:ext cx="1343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Original Application</a:t>
            </a:r>
            <a:endParaRPr>
              <a:solidFill>
                <a:schemeClr val="lt1"/>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p:txBody>
      </p:sp>
      <p:sp>
        <p:nvSpPr>
          <p:cNvPr id="471" name="Google Shape;471;p50"/>
          <p:cNvSpPr txBox="1"/>
          <p:nvPr/>
        </p:nvSpPr>
        <p:spPr>
          <a:xfrm>
            <a:off x="5147600" y="4482375"/>
            <a:ext cx="217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Redesigned Prototype</a:t>
            </a:r>
            <a:endParaRPr>
              <a:solidFill>
                <a:schemeClr val="lt1"/>
              </a:solidFill>
              <a:latin typeface="Lato"/>
              <a:ea typeface="Lato"/>
              <a:cs typeface="Lato"/>
              <a:sym typeface="Lato"/>
            </a:endParaRPr>
          </a:p>
        </p:txBody>
      </p:sp>
      <p:pic>
        <p:nvPicPr>
          <p:cNvPr id="472" name="Google Shape;472;p50"/>
          <p:cNvPicPr preferRelativeResize="0"/>
          <p:nvPr/>
        </p:nvPicPr>
        <p:blipFill>
          <a:blip r:embed="rId3">
            <a:alphaModFix/>
          </a:blip>
          <a:stretch>
            <a:fillRect/>
          </a:stretch>
        </p:blipFill>
        <p:spPr>
          <a:xfrm>
            <a:off x="1240925" y="898075"/>
            <a:ext cx="1628775" cy="3505200"/>
          </a:xfrm>
          <a:prstGeom prst="rect">
            <a:avLst/>
          </a:prstGeom>
          <a:noFill/>
          <a:ln>
            <a:noFill/>
          </a:ln>
        </p:spPr>
      </p:pic>
      <p:pic>
        <p:nvPicPr>
          <p:cNvPr id="473" name="Google Shape;473;p50"/>
          <p:cNvPicPr preferRelativeResize="0"/>
          <p:nvPr/>
        </p:nvPicPr>
        <p:blipFill>
          <a:blip r:embed="rId4">
            <a:alphaModFix/>
          </a:blip>
          <a:stretch>
            <a:fillRect/>
          </a:stretch>
        </p:blipFill>
        <p:spPr>
          <a:xfrm>
            <a:off x="5106575" y="888233"/>
            <a:ext cx="1628775" cy="352487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1"/>
          <p:cNvSpPr txBox="1">
            <a:spLocks noGrp="1"/>
          </p:cNvSpPr>
          <p:nvPr>
            <p:ph type="title"/>
          </p:nvPr>
        </p:nvSpPr>
        <p:spPr>
          <a:xfrm>
            <a:off x="900050" y="826725"/>
            <a:ext cx="7530900" cy="35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479" name="Google Shape;479;p51"/>
          <p:cNvSpPr txBox="1"/>
          <p:nvPr/>
        </p:nvSpPr>
        <p:spPr>
          <a:xfrm>
            <a:off x="923900" y="4514175"/>
            <a:ext cx="159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480" name="Google Shape;480;p51"/>
          <p:cNvSpPr txBox="1"/>
          <p:nvPr/>
        </p:nvSpPr>
        <p:spPr>
          <a:xfrm>
            <a:off x="2538350" y="170225"/>
            <a:ext cx="3487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latin typeface="Lato"/>
                <a:ea typeface="Lato"/>
                <a:cs typeface="Lato"/>
                <a:sym typeface="Lato"/>
              </a:rPr>
              <a:t>Train List</a:t>
            </a:r>
            <a:endParaRPr>
              <a:solidFill>
                <a:schemeClr val="lt1"/>
              </a:solidFill>
              <a:latin typeface="Lato"/>
              <a:ea typeface="Lato"/>
              <a:cs typeface="Lato"/>
              <a:sym typeface="Lato"/>
            </a:endParaRPr>
          </a:p>
        </p:txBody>
      </p:sp>
      <p:sp>
        <p:nvSpPr>
          <p:cNvPr id="481" name="Google Shape;481;p51"/>
          <p:cNvSpPr txBox="1"/>
          <p:nvPr/>
        </p:nvSpPr>
        <p:spPr>
          <a:xfrm>
            <a:off x="1383625" y="4403275"/>
            <a:ext cx="1343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Original Application</a:t>
            </a:r>
            <a:endParaRPr>
              <a:solidFill>
                <a:schemeClr val="lt1"/>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p:txBody>
      </p:sp>
      <p:sp>
        <p:nvSpPr>
          <p:cNvPr id="482" name="Google Shape;482;p51"/>
          <p:cNvSpPr txBox="1"/>
          <p:nvPr/>
        </p:nvSpPr>
        <p:spPr>
          <a:xfrm>
            <a:off x="5600725" y="4474425"/>
            <a:ext cx="217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Redesigned Prototype</a:t>
            </a:r>
            <a:endParaRPr>
              <a:solidFill>
                <a:schemeClr val="lt1"/>
              </a:solidFill>
              <a:latin typeface="Lato"/>
              <a:ea typeface="Lato"/>
              <a:cs typeface="Lato"/>
              <a:sym typeface="Lato"/>
            </a:endParaRPr>
          </a:p>
        </p:txBody>
      </p:sp>
      <p:pic>
        <p:nvPicPr>
          <p:cNvPr id="483" name="Google Shape;483;p51"/>
          <p:cNvPicPr preferRelativeResize="0"/>
          <p:nvPr/>
        </p:nvPicPr>
        <p:blipFill>
          <a:blip r:embed="rId3">
            <a:alphaModFix/>
          </a:blip>
          <a:stretch>
            <a:fillRect/>
          </a:stretch>
        </p:blipFill>
        <p:spPr>
          <a:xfrm>
            <a:off x="377600" y="785813"/>
            <a:ext cx="1638300" cy="3571875"/>
          </a:xfrm>
          <a:prstGeom prst="rect">
            <a:avLst/>
          </a:prstGeom>
          <a:noFill/>
          <a:ln>
            <a:noFill/>
          </a:ln>
        </p:spPr>
      </p:pic>
      <p:pic>
        <p:nvPicPr>
          <p:cNvPr id="484" name="Google Shape;484;p51"/>
          <p:cNvPicPr preferRelativeResize="0"/>
          <p:nvPr/>
        </p:nvPicPr>
        <p:blipFill>
          <a:blip r:embed="rId4">
            <a:alphaModFix/>
          </a:blip>
          <a:stretch>
            <a:fillRect/>
          </a:stretch>
        </p:blipFill>
        <p:spPr>
          <a:xfrm>
            <a:off x="2255113" y="751600"/>
            <a:ext cx="1628775" cy="3581400"/>
          </a:xfrm>
          <a:prstGeom prst="rect">
            <a:avLst/>
          </a:prstGeom>
          <a:noFill/>
          <a:ln>
            <a:noFill/>
          </a:ln>
        </p:spPr>
      </p:pic>
      <p:pic>
        <p:nvPicPr>
          <p:cNvPr id="485" name="Google Shape;485;p51"/>
          <p:cNvPicPr preferRelativeResize="0"/>
          <p:nvPr/>
        </p:nvPicPr>
        <p:blipFill>
          <a:blip r:embed="rId5">
            <a:alphaModFix/>
          </a:blip>
          <a:stretch>
            <a:fillRect/>
          </a:stretch>
        </p:blipFill>
        <p:spPr>
          <a:xfrm>
            <a:off x="5485325" y="751600"/>
            <a:ext cx="1825550" cy="37625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2"/>
          <p:cNvSpPr txBox="1">
            <a:spLocks noGrp="1"/>
          </p:cNvSpPr>
          <p:nvPr>
            <p:ph type="title"/>
          </p:nvPr>
        </p:nvSpPr>
        <p:spPr>
          <a:xfrm>
            <a:off x="900050" y="826725"/>
            <a:ext cx="7530900" cy="35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491" name="Google Shape;491;p52"/>
          <p:cNvSpPr txBox="1"/>
          <p:nvPr/>
        </p:nvSpPr>
        <p:spPr>
          <a:xfrm>
            <a:off x="923900" y="4514175"/>
            <a:ext cx="159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492" name="Google Shape;492;p52"/>
          <p:cNvSpPr txBox="1"/>
          <p:nvPr/>
        </p:nvSpPr>
        <p:spPr>
          <a:xfrm>
            <a:off x="2538350" y="170225"/>
            <a:ext cx="3487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latin typeface="Lato"/>
                <a:ea typeface="Lato"/>
                <a:cs typeface="Lato"/>
                <a:sym typeface="Lato"/>
              </a:rPr>
              <a:t>Passenger Name Record(PNR) check</a:t>
            </a:r>
            <a:endParaRPr>
              <a:solidFill>
                <a:schemeClr val="lt1"/>
              </a:solidFill>
              <a:latin typeface="Lato"/>
              <a:ea typeface="Lato"/>
              <a:cs typeface="Lato"/>
              <a:sym typeface="Lato"/>
            </a:endParaRPr>
          </a:p>
        </p:txBody>
      </p:sp>
      <p:sp>
        <p:nvSpPr>
          <p:cNvPr id="493" name="Google Shape;493;p52"/>
          <p:cNvSpPr txBox="1"/>
          <p:nvPr/>
        </p:nvSpPr>
        <p:spPr>
          <a:xfrm>
            <a:off x="1383625" y="4403275"/>
            <a:ext cx="1343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Original Application</a:t>
            </a:r>
            <a:endParaRPr>
              <a:solidFill>
                <a:schemeClr val="lt1"/>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p:txBody>
      </p:sp>
      <p:sp>
        <p:nvSpPr>
          <p:cNvPr id="494" name="Google Shape;494;p52"/>
          <p:cNvSpPr txBox="1"/>
          <p:nvPr/>
        </p:nvSpPr>
        <p:spPr>
          <a:xfrm>
            <a:off x="5600725" y="4474425"/>
            <a:ext cx="217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Redesigned Prototype</a:t>
            </a:r>
            <a:endParaRPr>
              <a:solidFill>
                <a:schemeClr val="lt1"/>
              </a:solidFill>
              <a:latin typeface="Lato"/>
              <a:ea typeface="Lato"/>
              <a:cs typeface="Lato"/>
              <a:sym typeface="Lato"/>
            </a:endParaRPr>
          </a:p>
        </p:txBody>
      </p:sp>
      <p:pic>
        <p:nvPicPr>
          <p:cNvPr id="495" name="Google Shape;495;p52"/>
          <p:cNvPicPr preferRelativeResize="0"/>
          <p:nvPr/>
        </p:nvPicPr>
        <p:blipFill>
          <a:blip r:embed="rId3">
            <a:alphaModFix/>
          </a:blip>
          <a:stretch>
            <a:fillRect/>
          </a:stretch>
        </p:blipFill>
        <p:spPr>
          <a:xfrm>
            <a:off x="1455475" y="614800"/>
            <a:ext cx="1760471" cy="3773225"/>
          </a:xfrm>
          <a:prstGeom prst="rect">
            <a:avLst/>
          </a:prstGeom>
          <a:noFill/>
          <a:ln>
            <a:noFill/>
          </a:ln>
        </p:spPr>
      </p:pic>
      <p:pic>
        <p:nvPicPr>
          <p:cNvPr id="496" name="Google Shape;496;p52"/>
          <p:cNvPicPr preferRelativeResize="0"/>
          <p:nvPr/>
        </p:nvPicPr>
        <p:blipFill>
          <a:blip r:embed="rId4">
            <a:alphaModFix/>
          </a:blip>
          <a:stretch>
            <a:fillRect/>
          </a:stretch>
        </p:blipFill>
        <p:spPr>
          <a:xfrm>
            <a:off x="5087500" y="690187"/>
            <a:ext cx="1955225" cy="3834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3"/>
          <p:cNvSpPr txBox="1">
            <a:spLocks noGrp="1"/>
          </p:cNvSpPr>
          <p:nvPr>
            <p:ph type="title"/>
          </p:nvPr>
        </p:nvSpPr>
        <p:spPr>
          <a:xfrm>
            <a:off x="900050" y="826725"/>
            <a:ext cx="7530900" cy="35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502" name="Google Shape;502;p53"/>
          <p:cNvSpPr txBox="1"/>
          <p:nvPr/>
        </p:nvSpPr>
        <p:spPr>
          <a:xfrm>
            <a:off x="923900" y="4514175"/>
            <a:ext cx="159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503" name="Google Shape;503;p53"/>
          <p:cNvSpPr txBox="1"/>
          <p:nvPr/>
        </p:nvSpPr>
        <p:spPr>
          <a:xfrm>
            <a:off x="2538350" y="170225"/>
            <a:ext cx="348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Personal Account Details</a:t>
            </a:r>
            <a:endParaRPr>
              <a:solidFill>
                <a:schemeClr val="lt1"/>
              </a:solidFill>
              <a:latin typeface="Lato"/>
              <a:ea typeface="Lato"/>
              <a:cs typeface="Lato"/>
              <a:sym typeface="Lato"/>
            </a:endParaRPr>
          </a:p>
        </p:txBody>
      </p:sp>
      <p:sp>
        <p:nvSpPr>
          <p:cNvPr id="504" name="Google Shape;504;p53"/>
          <p:cNvSpPr txBox="1"/>
          <p:nvPr/>
        </p:nvSpPr>
        <p:spPr>
          <a:xfrm>
            <a:off x="1383625" y="4403275"/>
            <a:ext cx="1343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Original Application</a:t>
            </a:r>
            <a:endParaRPr>
              <a:solidFill>
                <a:schemeClr val="lt1"/>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p:txBody>
      </p:sp>
      <p:sp>
        <p:nvSpPr>
          <p:cNvPr id="505" name="Google Shape;505;p53"/>
          <p:cNvSpPr txBox="1"/>
          <p:nvPr/>
        </p:nvSpPr>
        <p:spPr>
          <a:xfrm>
            <a:off x="5600725" y="4474425"/>
            <a:ext cx="217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Redesigned Prototype</a:t>
            </a:r>
            <a:endParaRPr>
              <a:solidFill>
                <a:schemeClr val="lt1"/>
              </a:solidFill>
              <a:latin typeface="Lato"/>
              <a:ea typeface="Lato"/>
              <a:cs typeface="Lato"/>
              <a:sym typeface="Lato"/>
            </a:endParaRPr>
          </a:p>
        </p:txBody>
      </p:sp>
      <p:pic>
        <p:nvPicPr>
          <p:cNvPr id="506" name="Google Shape;506;p53"/>
          <p:cNvPicPr preferRelativeResize="0"/>
          <p:nvPr/>
        </p:nvPicPr>
        <p:blipFill>
          <a:blip r:embed="rId3">
            <a:alphaModFix/>
          </a:blip>
          <a:stretch>
            <a:fillRect/>
          </a:stretch>
        </p:blipFill>
        <p:spPr>
          <a:xfrm>
            <a:off x="1123125" y="637300"/>
            <a:ext cx="1714500" cy="3810000"/>
          </a:xfrm>
          <a:prstGeom prst="rect">
            <a:avLst/>
          </a:prstGeom>
          <a:noFill/>
          <a:ln>
            <a:noFill/>
          </a:ln>
        </p:spPr>
      </p:pic>
      <p:pic>
        <p:nvPicPr>
          <p:cNvPr id="507" name="Google Shape;507;p53"/>
          <p:cNvPicPr preferRelativeResize="0"/>
          <p:nvPr/>
        </p:nvPicPr>
        <p:blipFill>
          <a:blip r:embed="rId4">
            <a:alphaModFix/>
          </a:blip>
          <a:stretch>
            <a:fillRect/>
          </a:stretch>
        </p:blipFill>
        <p:spPr>
          <a:xfrm>
            <a:off x="5087005" y="570425"/>
            <a:ext cx="1808320" cy="39811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4"/>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Results of IRCTC prototype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Online survey</a:t>
            </a:r>
            <a:endParaRPr/>
          </a:p>
        </p:txBody>
      </p:sp>
      <p:sp>
        <p:nvSpPr>
          <p:cNvPr id="518" name="Google Shape;518;p55"/>
          <p:cNvSpPr txBox="1">
            <a:spLocks noGrp="1"/>
          </p:cNvSpPr>
          <p:nvPr>
            <p:ph type="body" idx="1"/>
          </p:nvPr>
        </p:nvSpPr>
        <p:spPr>
          <a:xfrm>
            <a:off x="1297500" y="879025"/>
            <a:ext cx="3403200" cy="359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Age</a:t>
            </a:r>
            <a:endParaRPr/>
          </a:p>
        </p:txBody>
      </p:sp>
      <p:pic>
        <p:nvPicPr>
          <p:cNvPr id="519" name="Google Shape;519;p55"/>
          <p:cNvPicPr preferRelativeResize="0"/>
          <p:nvPr/>
        </p:nvPicPr>
        <p:blipFill>
          <a:blip r:embed="rId3">
            <a:alphaModFix/>
          </a:blip>
          <a:stretch>
            <a:fillRect/>
          </a:stretch>
        </p:blipFill>
        <p:spPr>
          <a:xfrm>
            <a:off x="105400" y="1458750"/>
            <a:ext cx="8776105" cy="3599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objective</a:t>
            </a:r>
            <a:endParaRPr/>
          </a:p>
        </p:txBody>
      </p:sp>
      <p:sp>
        <p:nvSpPr>
          <p:cNvPr id="247" name="Google Shape;247;p20"/>
          <p:cNvSpPr txBox="1">
            <a:spLocks noGrp="1"/>
          </p:cNvSpPr>
          <p:nvPr>
            <p:ph type="body" idx="1"/>
          </p:nvPr>
        </p:nvSpPr>
        <p:spPr>
          <a:xfrm>
            <a:off x="4018025" y="1567550"/>
            <a:ext cx="4318500" cy="1766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t>The paper’s primary objective is to improve the usability of the IRCTC application by using the three usability metrics which we have chosen i.e., Efficiency, effectiveness, and User Satisfaction, while redesigning it.</a:t>
            </a:r>
            <a:endParaRPr sz="1600"/>
          </a:p>
          <a:p>
            <a:pPr marL="0" lvl="0" indent="0" algn="l" rtl="0">
              <a:spcBef>
                <a:spcPts val="1600"/>
              </a:spcBef>
              <a:spcAft>
                <a:spcPts val="160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Gender</a:t>
            </a:r>
            <a:endParaRPr/>
          </a:p>
        </p:txBody>
      </p:sp>
      <p:pic>
        <p:nvPicPr>
          <p:cNvPr id="525" name="Google Shape;525;p56"/>
          <p:cNvPicPr preferRelativeResize="0"/>
          <p:nvPr/>
        </p:nvPicPr>
        <p:blipFill>
          <a:blip r:embed="rId3">
            <a:alphaModFix/>
          </a:blip>
          <a:stretch>
            <a:fillRect/>
          </a:stretch>
        </p:blipFill>
        <p:spPr>
          <a:xfrm>
            <a:off x="152400" y="1460250"/>
            <a:ext cx="8608212" cy="3530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200">
                <a:latin typeface="Lato"/>
                <a:ea typeface="Lato"/>
                <a:cs typeface="Lato"/>
                <a:sym typeface="Lato"/>
              </a:rPr>
              <a:t>Frequency of Travel</a:t>
            </a:r>
            <a:endParaRPr sz="2200">
              <a:latin typeface="Lato"/>
              <a:ea typeface="Lato"/>
              <a:cs typeface="Lato"/>
              <a:sym typeface="Lato"/>
            </a:endParaRPr>
          </a:p>
          <a:p>
            <a:pPr marL="0" lvl="0" indent="0" algn="l" rtl="0">
              <a:spcBef>
                <a:spcPts val="1600"/>
              </a:spcBef>
              <a:spcAft>
                <a:spcPts val="0"/>
              </a:spcAft>
              <a:buNone/>
            </a:pPr>
            <a:endParaRPr/>
          </a:p>
        </p:txBody>
      </p:sp>
      <p:pic>
        <p:nvPicPr>
          <p:cNvPr id="531" name="Google Shape;531;p57"/>
          <p:cNvPicPr preferRelativeResize="0"/>
          <p:nvPr/>
        </p:nvPicPr>
        <p:blipFill>
          <a:blip r:embed="rId3">
            <a:alphaModFix/>
          </a:blip>
          <a:stretch>
            <a:fillRect/>
          </a:stretch>
        </p:blipFill>
        <p:spPr>
          <a:xfrm>
            <a:off x="152400" y="1460250"/>
            <a:ext cx="8608212" cy="3530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Mode of booking </a:t>
            </a:r>
            <a:endParaRPr/>
          </a:p>
        </p:txBody>
      </p:sp>
      <p:pic>
        <p:nvPicPr>
          <p:cNvPr id="537" name="Google Shape;537;p58"/>
          <p:cNvPicPr preferRelativeResize="0"/>
          <p:nvPr/>
        </p:nvPicPr>
        <p:blipFill>
          <a:blip r:embed="rId3">
            <a:alphaModFix/>
          </a:blip>
          <a:stretch>
            <a:fillRect/>
          </a:stretch>
        </p:blipFill>
        <p:spPr>
          <a:xfrm>
            <a:off x="152400" y="1460250"/>
            <a:ext cx="8608212" cy="3530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9"/>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Three Usability mechanisms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60"/>
          <p:cNvSpPr txBox="1">
            <a:spLocks noGrp="1"/>
          </p:cNvSpPr>
          <p:nvPr>
            <p:ph type="title"/>
          </p:nvPr>
        </p:nvSpPr>
        <p:spPr>
          <a:xfrm>
            <a:off x="591325" y="20063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Efficiency</a:t>
            </a:r>
            <a:endParaRPr/>
          </a:p>
        </p:txBody>
      </p:sp>
      <p:pic>
        <p:nvPicPr>
          <p:cNvPr id="548" name="Google Shape;548;p60"/>
          <p:cNvPicPr preferRelativeResize="0"/>
          <p:nvPr/>
        </p:nvPicPr>
        <p:blipFill>
          <a:blip r:embed="rId3">
            <a:alphaModFix/>
          </a:blip>
          <a:stretch>
            <a:fillRect/>
          </a:stretch>
        </p:blipFill>
        <p:spPr>
          <a:xfrm>
            <a:off x="4642425" y="458950"/>
            <a:ext cx="3957675" cy="4319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1"/>
          <p:cNvSpPr txBox="1">
            <a:spLocks noGrp="1"/>
          </p:cNvSpPr>
          <p:nvPr>
            <p:ph type="title"/>
          </p:nvPr>
        </p:nvSpPr>
        <p:spPr>
          <a:xfrm>
            <a:off x="964375" y="211470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Effectiveness</a:t>
            </a:r>
            <a:endParaRPr/>
          </a:p>
        </p:txBody>
      </p:sp>
      <p:pic>
        <p:nvPicPr>
          <p:cNvPr id="554" name="Google Shape;554;p61"/>
          <p:cNvPicPr preferRelativeResize="0"/>
          <p:nvPr/>
        </p:nvPicPr>
        <p:blipFill>
          <a:blip r:embed="rId3">
            <a:alphaModFix/>
          </a:blip>
          <a:stretch>
            <a:fillRect/>
          </a:stretch>
        </p:blipFill>
        <p:spPr>
          <a:xfrm>
            <a:off x="4800500" y="494150"/>
            <a:ext cx="3707350" cy="43690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2"/>
          <p:cNvSpPr txBox="1">
            <a:spLocks noGrp="1"/>
          </p:cNvSpPr>
          <p:nvPr>
            <p:ph type="title"/>
          </p:nvPr>
        </p:nvSpPr>
        <p:spPr>
          <a:xfrm>
            <a:off x="949675" y="211470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Satisfaction</a:t>
            </a:r>
            <a:endParaRPr/>
          </a:p>
        </p:txBody>
      </p:sp>
      <p:pic>
        <p:nvPicPr>
          <p:cNvPr id="560" name="Google Shape;560;p62"/>
          <p:cNvPicPr preferRelativeResize="0"/>
          <p:nvPr/>
        </p:nvPicPr>
        <p:blipFill>
          <a:blip r:embed="rId3">
            <a:alphaModFix/>
          </a:blip>
          <a:stretch>
            <a:fillRect/>
          </a:stretch>
        </p:blipFill>
        <p:spPr>
          <a:xfrm>
            <a:off x="4460575" y="215025"/>
            <a:ext cx="3216201" cy="47745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3"/>
          <p:cNvSpPr txBox="1">
            <a:spLocks noGrp="1"/>
          </p:cNvSpPr>
          <p:nvPr>
            <p:ph type="title"/>
          </p:nvPr>
        </p:nvSpPr>
        <p:spPr>
          <a:xfrm>
            <a:off x="823850" y="763175"/>
            <a:ext cx="7746000" cy="362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Comparison  of results obtained in surveys (IRCTC application and Prototype)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4"/>
          <p:cNvSpPr txBox="1">
            <a:spLocks noGrp="1"/>
          </p:cNvSpPr>
          <p:nvPr>
            <p:ph type="title"/>
          </p:nvPr>
        </p:nvSpPr>
        <p:spPr>
          <a:xfrm>
            <a:off x="823850" y="866775"/>
            <a:ext cx="7776000" cy="352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700"/>
              <a:t>Overall Comparison of the IRCTC</a:t>
            </a:r>
            <a:endParaRPr sz="1700"/>
          </a:p>
          <a:p>
            <a:pPr marL="0" lvl="0" indent="0" algn="l" rtl="0">
              <a:spcBef>
                <a:spcPts val="0"/>
              </a:spcBef>
              <a:spcAft>
                <a:spcPts val="0"/>
              </a:spcAft>
              <a:buNone/>
            </a:pPr>
            <a:r>
              <a:rPr lang="en-GB" sz="1700"/>
              <a:t>Application vs Prototype</a:t>
            </a:r>
            <a:endParaRPr sz="1700"/>
          </a:p>
        </p:txBody>
      </p:sp>
      <p:pic>
        <p:nvPicPr>
          <p:cNvPr id="571" name="Google Shape;571;p64"/>
          <p:cNvPicPr preferRelativeResize="0"/>
          <p:nvPr/>
        </p:nvPicPr>
        <p:blipFill>
          <a:blip r:embed="rId3">
            <a:alphaModFix/>
          </a:blip>
          <a:stretch>
            <a:fillRect/>
          </a:stretch>
        </p:blipFill>
        <p:spPr>
          <a:xfrm>
            <a:off x="4749850" y="1365250"/>
            <a:ext cx="3914775" cy="25241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5"/>
          <p:cNvSpPr txBox="1">
            <a:spLocks noGrp="1"/>
          </p:cNvSpPr>
          <p:nvPr>
            <p:ph type="title"/>
          </p:nvPr>
        </p:nvSpPr>
        <p:spPr>
          <a:xfrm>
            <a:off x="823850" y="866775"/>
            <a:ext cx="7776000" cy="352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700"/>
              <a:t>Time taken to complete the tasks</a:t>
            </a:r>
            <a:endParaRPr sz="1700"/>
          </a:p>
        </p:txBody>
      </p:sp>
      <p:pic>
        <p:nvPicPr>
          <p:cNvPr id="577" name="Google Shape;577;p65"/>
          <p:cNvPicPr preferRelativeResize="0"/>
          <p:nvPr/>
        </p:nvPicPr>
        <p:blipFill>
          <a:blip r:embed="rId3">
            <a:alphaModFix/>
          </a:blip>
          <a:stretch>
            <a:fillRect/>
          </a:stretch>
        </p:blipFill>
        <p:spPr>
          <a:xfrm>
            <a:off x="5127263" y="1379288"/>
            <a:ext cx="3019425" cy="2066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Process</a:t>
            </a:r>
            <a:endParaRPr/>
          </a:p>
        </p:txBody>
      </p:sp>
      <p:pic>
        <p:nvPicPr>
          <p:cNvPr id="253" name="Google Shape;253;p21"/>
          <p:cNvPicPr preferRelativeResize="0"/>
          <p:nvPr/>
        </p:nvPicPr>
        <p:blipFill>
          <a:blip r:embed="rId3">
            <a:alphaModFix/>
          </a:blip>
          <a:stretch>
            <a:fillRect/>
          </a:stretch>
        </p:blipFill>
        <p:spPr>
          <a:xfrm>
            <a:off x="2492275" y="1307850"/>
            <a:ext cx="3842762" cy="35308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6"/>
          <p:cNvSpPr txBox="1">
            <a:spLocks noGrp="1"/>
          </p:cNvSpPr>
          <p:nvPr>
            <p:ph type="title"/>
          </p:nvPr>
        </p:nvSpPr>
        <p:spPr>
          <a:xfrm>
            <a:off x="823850" y="866775"/>
            <a:ext cx="7776000" cy="352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700"/>
              <a:t>Tapping Behaviour while </a:t>
            </a:r>
            <a:endParaRPr sz="1700"/>
          </a:p>
          <a:p>
            <a:pPr marL="0" lvl="0" indent="0" algn="l" rtl="0">
              <a:spcBef>
                <a:spcPts val="0"/>
              </a:spcBef>
              <a:spcAft>
                <a:spcPts val="0"/>
              </a:spcAft>
              <a:buNone/>
            </a:pPr>
            <a:r>
              <a:rPr lang="en-GB" sz="1700"/>
              <a:t>Performing the tasks.</a:t>
            </a:r>
            <a:endParaRPr sz="1700"/>
          </a:p>
        </p:txBody>
      </p:sp>
      <p:pic>
        <p:nvPicPr>
          <p:cNvPr id="583" name="Google Shape;583;p66"/>
          <p:cNvPicPr preferRelativeResize="0"/>
          <p:nvPr/>
        </p:nvPicPr>
        <p:blipFill>
          <a:blip r:embed="rId3">
            <a:alphaModFix/>
          </a:blip>
          <a:stretch>
            <a:fillRect/>
          </a:stretch>
        </p:blipFill>
        <p:spPr>
          <a:xfrm>
            <a:off x="4655600" y="1240175"/>
            <a:ext cx="3845275" cy="2468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67"/>
          <p:cNvSpPr txBox="1">
            <a:spLocks noGrp="1"/>
          </p:cNvSpPr>
          <p:nvPr>
            <p:ph type="title"/>
          </p:nvPr>
        </p:nvSpPr>
        <p:spPr>
          <a:xfrm>
            <a:off x="823850" y="866775"/>
            <a:ext cx="7776000" cy="352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700"/>
              <a:t>Number of attempts required to </a:t>
            </a:r>
            <a:endParaRPr sz="1700"/>
          </a:p>
          <a:p>
            <a:pPr marL="0" lvl="0" indent="0" algn="l" rtl="0">
              <a:spcBef>
                <a:spcPts val="0"/>
              </a:spcBef>
              <a:spcAft>
                <a:spcPts val="0"/>
              </a:spcAft>
              <a:buNone/>
            </a:pPr>
            <a:r>
              <a:rPr lang="en-GB" sz="1700"/>
              <a:t>Complete the tasks.</a:t>
            </a:r>
            <a:endParaRPr sz="1700"/>
          </a:p>
        </p:txBody>
      </p:sp>
      <p:pic>
        <p:nvPicPr>
          <p:cNvPr id="589" name="Google Shape;589;p67"/>
          <p:cNvPicPr preferRelativeResize="0"/>
          <p:nvPr/>
        </p:nvPicPr>
        <p:blipFill>
          <a:blip r:embed="rId3">
            <a:alphaModFix/>
          </a:blip>
          <a:stretch>
            <a:fillRect/>
          </a:stretch>
        </p:blipFill>
        <p:spPr>
          <a:xfrm>
            <a:off x="4716450" y="1328888"/>
            <a:ext cx="3829050" cy="26765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68"/>
          <p:cNvSpPr txBox="1">
            <a:spLocks noGrp="1"/>
          </p:cNvSpPr>
          <p:nvPr>
            <p:ph type="title"/>
          </p:nvPr>
        </p:nvSpPr>
        <p:spPr>
          <a:xfrm>
            <a:off x="823850" y="866775"/>
            <a:ext cx="8214900" cy="352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a:t>Number of times asked</a:t>
            </a:r>
            <a:endParaRPr sz="2000"/>
          </a:p>
          <a:p>
            <a:pPr marL="0" lvl="0" indent="0" algn="l" rtl="0">
              <a:spcBef>
                <a:spcPts val="0"/>
              </a:spcBef>
              <a:spcAft>
                <a:spcPts val="0"/>
              </a:spcAft>
              <a:buNone/>
            </a:pPr>
            <a:r>
              <a:rPr lang="en-GB" sz="2000"/>
              <a:t>For help.</a:t>
            </a:r>
            <a:endParaRPr sz="2000"/>
          </a:p>
        </p:txBody>
      </p:sp>
      <p:pic>
        <p:nvPicPr>
          <p:cNvPr id="595" name="Google Shape;595;p68"/>
          <p:cNvPicPr preferRelativeResize="0"/>
          <p:nvPr/>
        </p:nvPicPr>
        <p:blipFill>
          <a:blip r:embed="rId3">
            <a:alphaModFix/>
          </a:blip>
          <a:stretch>
            <a:fillRect/>
          </a:stretch>
        </p:blipFill>
        <p:spPr>
          <a:xfrm>
            <a:off x="4915275" y="1126838"/>
            <a:ext cx="3924300" cy="25241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69"/>
          <p:cNvSpPr txBox="1">
            <a:spLocks noGrp="1"/>
          </p:cNvSpPr>
          <p:nvPr>
            <p:ph type="title"/>
          </p:nvPr>
        </p:nvSpPr>
        <p:spPr>
          <a:xfrm>
            <a:off x="823850" y="866775"/>
            <a:ext cx="8214900" cy="352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a:t>Overall Satisfaction of the User.</a:t>
            </a:r>
            <a:endParaRPr sz="2000"/>
          </a:p>
        </p:txBody>
      </p:sp>
      <p:pic>
        <p:nvPicPr>
          <p:cNvPr id="601" name="Google Shape;601;p69"/>
          <p:cNvPicPr preferRelativeResize="0"/>
          <p:nvPr/>
        </p:nvPicPr>
        <p:blipFill>
          <a:blip r:embed="rId3">
            <a:alphaModFix/>
          </a:blip>
          <a:stretch>
            <a:fillRect/>
          </a:stretch>
        </p:blipFill>
        <p:spPr>
          <a:xfrm>
            <a:off x="5019950" y="1287850"/>
            <a:ext cx="3851425" cy="26507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0"/>
          <p:cNvSpPr txBox="1">
            <a:spLocks noGrp="1"/>
          </p:cNvSpPr>
          <p:nvPr>
            <p:ph type="title"/>
          </p:nvPr>
        </p:nvSpPr>
        <p:spPr>
          <a:xfrm>
            <a:off x="823850" y="866775"/>
            <a:ext cx="7833000" cy="352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Ease to Use.</a:t>
            </a:r>
            <a:endParaRPr/>
          </a:p>
        </p:txBody>
      </p:sp>
      <p:pic>
        <p:nvPicPr>
          <p:cNvPr id="607" name="Google Shape;607;p70"/>
          <p:cNvPicPr preferRelativeResize="0"/>
          <p:nvPr/>
        </p:nvPicPr>
        <p:blipFill>
          <a:blip r:embed="rId3">
            <a:alphaModFix/>
          </a:blip>
          <a:stretch>
            <a:fillRect/>
          </a:stretch>
        </p:blipFill>
        <p:spPr>
          <a:xfrm>
            <a:off x="4711713" y="1284225"/>
            <a:ext cx="3838575" cy="24955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1"/>
          <p:cNvSpPr txBox="1">
            <a:spLocks noGrp="1"/>
          </p:cNvSpPr>
          <p:nvPr>
            <p:ph type="title"/>
          </p:nvPr>
        </p:nvSpPr>
        <p:spPr>
          <a:xfrm>
            <a:off x="823850" y="866775"/>
            <a:ext cx="7833000" cy="352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Easy to Learn.</a:t>
            </a:r>
            <a:endParaRPr/>
          </a:p>
        </p:txBody>
      </p:sp>
      <p:pic>
        <p:nvPicPr>
          <p:cNvPr id="613" name="Google Shape;613;p71"/>
          <p:cNvPicPr preferRelativeResize="0"/>
          <p:nvPr/>
        </p:nvPicPr>
        <p:blipFill>
          <a:blip r:embed="rId3">
            <a:alphaModFix/>
          </a:blip>
          <a:stretch>
            <a:fillRect/>
          </a:stretch>
        </p:blipFill>
        <p:spPr>
          <a:xfrm>
            <a:off x="4333500" y="1176075"/>
            <a:ext cx="3981450" cy="24574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72"/>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Lato"/>
                <a:ea typeface="Lato"/>
                <a:cs typeface="Lato"/>
                <a:sym typeface="Lato"/>
              </a:rPr>
              <a:t>Learning-</a:t>
            </a:r>
            <a:r>
              <a:rPr lang="en-GB" sz="1400">
                <a:latin typeface="Lato"/>
                <a:ea typeface="Lato"/>
                <a:cs typeface="Lato"/>
                <a:sym typeface="Lato"/>
              </a:rPr>
              <a:t>  </a:t>
            </a:r>
            <a:endParaRPr sz="1400">
              <a:latin typeface="Lato"/>
              <a:ea typeface="Lato"/>
              <a:cs typeface="Lato"/>
              <a:sym typeface="Lato"/>
            </a:endParaRPr>
          </a:p>
          <a:p>
            <a:pPr marL="457200" lvl="0" indent="-317500" algn="l" rtl="0">
              <a:spcBef>
                <a:spcPts val="0"/>
              </a:spcBef>
              <a:spcAft>
                <a:spcPts val="0"/>
              </a:spcAft>
              <a:buSzPts val="1400"/>
              <a:buFont typeface="Lato"/>
              <a:buChar char="●"/>
            </a:pPr>
            <a:r>
              <a:rPr lang="en-GB" sz="1400">
                <a:latin typeface="Lato"/>
                <a:ea typeface="Lato"/>
                <a:cs typeface="Lato"/>
                <a:sym typeface="Lato"/>
              </a:rPr>
              <a:t>The surveys really took a lot of effort as the offline surveys were tedious. This paper helped us to understand how to take surveys and the factors which need to be considered while designing the UI of any application</a:t>
            </a:r>
            <a:endParaRPr sz="1400">
              <a:latin typeface="Lato"/>
              <a:ea typeface="Lato"/>
              <a:cs typeface="Lato"/>
              <a:sym typeface="Lato"/>
            </a:endParaRPr>
          </a:p>
          <a:p>
            <a:pPr marL="457200" lvl="0" indent="-317500" algn="l" rtl="0">
              <a:spcBef>
                <a:spcPts val="0"/>
              </a:spcBef>
              <a:spcAft>
                <a:spcPts val="0"/>
              </a:spcAft>
              <a:buSzPts val="1400"/>
              <a:buFont typeface="Lato"/>
              <a:buChar char="●"/>
            </a:pPr>
            <a:r>
              <a:rPr lang="en-GB" sz="1400">
                <a:latin typeface="Lato"/>
                <a:ea typeface="Lato"/>
                <a:cs typeface="Lato"/>
                <a:sym typeface="Lato"/>
              </a:rPr>
              <a:t>The repetitive and exhaustive method of making a better UI has familiarized us with FIGMA software.</a:t>
            </a:r>
            <a:endParaRPr sz="1400">
              <a:latin typeface="Lato"/>
              <a:ea typeface="Lato"/>
              <a:cs typeface="Lato"/>
              <a:sym typeface="Lato"/>
            </a:endParaRPr>
          </a:p>
          <a:p>
            <a:pPr marL="457200" lvl="0" indent="-317500" algn="l" rtl="0">
              <a:spcBef>
                <a:spcPts val="0"/>
              </a:spcBef>
              <a:spcAft>
                <a:spcPts val="0"/>
              </a:spcAft>
              <a:buSzPts val="1400"/>
              <a:buFont typeface="Lato"/>
              <a:buChar char="●"/>
            </a:pPr>
            <a:r>
              <a:rPr lang="en-GB" sz="1400">
                <a:latin typeface="Lato"/>
                <a:ea typeface="Lato"/>
                <a:cs typeface="Lato"/>
                <a:sym typeface="Lato"/>
              </a:rPr>
              <a:t>Communication skills drastically increased as the surveys required constant interaction with the users of the application.</a:t>
            </a:r>
            <a:endParaRPr sz="1400">
              <a:latin typeface="Lato"/>
              <a:ea typeface="Lato"/>
              <a:cs typeface="Lato"/>
              <a:sym typeface="Lato"/>
            </a:endParaRPr>
          </a:p>
          <a:p>
            <a:pPr marL="457200" lvl="0" indent="-317500" algn="l" rtl="0">
              <a:spcBef>
                <a:spcPts val="0"/>
              </a:spcBef>
              <a:spcAft>
                <a:spcPts val="0"/>
              </a:spcAft>
              <a:buSzPts val="1400"/>
              <a:buFont typeface="Lato"/>
              <a:buChar char="●"/>
            </a:pPr>
            <a:r>
              <a:rPr lang="en-GB" sz="1400">
                <a:latin typeface="Lato"/>
                <a:ea typeface="Lato"/>
                <a:cs typeface="Lato"/>
                <a:sym typeface="Lato"/>
              </a:rPr>
              <a:t>This Project helped us to work as a team and it helped us to adapt, analyse and work on the issues.</a:t>
            </a:r>
            <a:endParaRPr sz="1400">
              <a:latin typeface="Lato"/>
              <a:ea typeface="Lato"/>
              <a:cs typeface="Lato"/>
              <a:sym typeface="La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73"/>
          <p:cNvSpPr txBox="1">
            <a:spLocks noGrp="1"/>
          </p:cNvSpPr>
          <p:nvPr>
            <p:ph type="title"/>
          </p:nvPr>
        </p:nvSpPr>
        <p:spPr>
          <a:xfrm>
            <a:off x="823850" y="551950"/>
            <a:ext cx="7535400" cy="383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500">
                <a:latin typeface="Lato"/>
                <a:ea typeface="Lato"/>
                <a:cs typeface="Lato"/>
                <a:sym typeface="Lato"/>
              </a:rPr>
              <a:t> My Contribution-</a:t>
            </a:r>
            <a:endParaRPr sz="1500">
              <a:latin typeface="Lato"/>
              <a:ea typeface="Lato"/>
              <a:cs typeface="Lato"/>
              <a:sym typeface="Lato"/>
            </a:endParaRPr>
          </a:p>
          <a:p>
            <a:pPr marL="457200" lvl="0" indent="-323850" algn="l" rtl="0">
              <a:spcBef>
                <a:spcPts val="0"/>
              </a:spcBef>
              <a:spcAft>
                <a:spcPts val="0"/>
              </a:spcAft>
              <a:buSzPts val="1500"/>
              <a:buFont typeface="Lato"/>
              <a:buChar char="●"/>
            </a:pPr>
            <a:r>
              <a:rPr lang="en-GB" sz="1500">
                <a:latin typeface="Lato"/>
                <a:ea typeface="Lato"/>
                <a:cs typeface="Lato"/>
                <a:sym typeface="Lato"/>
              </a:rPr>
              <a:t>I was responsible for designing the online and offline surveys that will be used to collect data from IRCTC users.</a:t>
            </a:r>
            <a:endParaRPr sz="1500">
              <a:latin typeface="Lato"/>
              <a:ea typeface="Lato"/>
              <a:cs typeface="Lato"/>
              <a:sym typeface="Lato"/>
            </a:endParaRPr>
          </a:p>
          <a:p>
            <a:pPr marL="457200" lvl="0" indent="-323850" algn="l" rtl="0">
              <a:spcBef>
                <a:spcPts val="0"/>
              </a:spcBef>
              <a:spcAft>
                <a:spcPts val="0"/>
              </a:spcAft>
              <a:buSzPts val="1500"/>
              <a:buFont typeface="Lato"/>
              <a:buChar char="●"/>
            </a:pPr>
            <a:r>
              <a:rPr lang="en-GB" sz="1500">
                <a:latin typeface="Lato"/>
                <a:ea typeface="Lato"/>
                <a:cs typeface="Lato"/>
                <a:sym typeface="Lato"/>
              </a:rPr>
              <a:t>  Made questions that provided useful insights into how users currently use the application and what changes they would like to see in the UI. </a:t>
            </a:r>
            <a:endParaRPr sz="1500">
              <a:latin typeface="Lato"/>
              <a:ea typeface="Lato"/>
              <a:cs typeface="Lato"/>
              <a:sym typeface="Lato"/>
            </a:endParaRPr>
          </a:p>
          <a:p>
            <a:pPr marL="457200" lvl="0" indent="-323850" algn="l" rtl="0">
              <a:spcBef>
                <a:spcPts val="0"/>
              </a:spcBef>
              <a:spcAft>
                <a:spcPts val="0"/>
              </a:spcAft>
              <a:buSzPts val="1500"/>
              <a:buFont typeface="Lato"/>
              <a:buChar char="●"/>
            </a:pPr>
            <a:r>
              <a:rPr lang="en-GB" sz="1500">
                <a:latin typeface="Lato"/>
                <a:ea typeface="Lato"/>
                <a:cs typeface="Lato"/>
                <a:sym typeface="Lato"/>
              </a:rPr>
              <a:t>Collectively created a redesigned wireframe for the IRCTC application with Aditya</a:t>
            </a:r>
            <a:endParaRPr sz="1500">
              <a:latin typeface="Lato"/>
              <a:ea typeface="Lato"/>
              <a:cs typeface="Lato"/>
              <a:sym typeface="Lato"/>
            </a:endParaRPr>
          </a:p>
          <a:p>
            <a:pPr marL="0" lvl="0" indent="0" algn="l" rtl="0">
              <a:spcBef>
                <a:spcPts val="0"/>
              </a:spcBef>
              <a:spcAft>
                <a:spcPts val="0"/>
              </a:spcAft>
              <a:buNone/>
            </a:pPr>
            <a:r>
              <a:rPr lang="en-GB" sz="1500">
                <a:latin typeface="Lato"/>
                <a:ea typeface="Lato"/>
                <a:cs typeface="Lato"/>
                <a:sym typeface="Lato"/>
              </a:rPr>
              <a:t> Teammates Contribution-</a:t>
            </a:r>
            <a:endParaRPr sz="1500">
              <a:latin typeface="Lato"/>
              <a:ea typeface="Lato"/>
              <a:cs typeface="Lato"/>
              <a:sym typeface="Lato"/>
            </a:endParaRPr>
          </a:p>
          <a:p>
            <a:pPr marL="457200" lvl="0" indent="-323850" algn="l" rtl="0">
              <a:spcBef>
                <a:spcPts val="0"/>
              </a:spcBef>
              <a:spcAft>
                <a:spcPts val="0"/>
              </a:spcAft>
              <a:buSzPts val="1500"/>
              <a:buFont typeface="Lato"/>
              <a:buChar char="●"/>
            </a:pPr>
            <a:r>
              <a:rPr lang="en-GB" sz="1500">
                <a:latin typeface="Lato"/>
                <a:ea typeface="Lato"/>
                <a:cs typeface="Lato"/>
                <a:sym typeface="Lato"/>
              </a:rPr>
              <a:t>Aditya Arya, 201901472 was responsible for analyzing the data collected from the surveys and using it to recommend a new UI design for the IRCTC application. </a:t>
            </a:r>
            <a:endParaRPr sz="1500">
              <a:latin typeface="Lato"/>
              <a:ea typeface="Lato"/>
              <a:cs typeface="Lato"/>
              <a:sym typeface="Lato"/>
            </a:endParaRPr>
          </a:p>
          <a:p>
            <a:pPr marL="457200" lvl="0" indent="-323850" algn="l" rtl="0">
              <a:spcBef>
                <a:spcPts val="0"/>
              </a:spcBef>
              <a:spcAft>
                <a:spcPts val="0"/>
              </a:spcAft>
              <a:buSzPts val="1500"/>
              <a:buFont typeface="Lato"/>
              <a:buChar char="●"/>
            </a:pPr>
            <a:r>
              <a:rPr lang="en-GB" sz="1500">
                <a:latin typeface="Lato"/>
                <a:ea typeface="Lato"/>
                <a:cs typeface="Lato"/>
                <a:sym typeface="Lato"/>
              </a:rPr>
              <a:t>He carefully reviewed the survey data, looking for trends and patterns that could inform UI design decisions </a:t>
            </a:r>
            <a:endParaRPr sz="1500">
              <a:latin typeface="Lato"/>
              <a:ea typeface="Lato"/>
              <a:cs typeface="Lato"/>
              <a:sym typeface="Lato"/>
            </a:endParaRPr>
          </a:p>
          <a:p>
            <a:pPr marL="457200" lvl="0" indent="-323850" algn="l" rtl="0">
              <a:spcBef>
                <a:spcPts val="0"/>
              </a:spcBef>
              <a:spcAft>
                <a:spcPts val="0"/>
              </a:spcAft>
              <a:buSzPts val="1500"/>
              <a:buFont typeface="Lato"/>
              <a:buChar char="●"/>
            </a:pPr>
            <a:r>
              <a:rPr lang="en-GB" sz="1500">
                <a:latin typeface="Lato"/>
                <a:ea typeface="Lato"/>
                <a:cs typeface="Lato"/>
                <a:sym typeface="Lato"/>
              </a:rPr>
              <a:t>We  Collectively created a redesigned wireframe for the IRCTC application with Sandeep.</a:t>
            </a:r>
            <a:endParaRPr sz="1500">
              <a:latin typeface="Lato"/>
              <a:ea typeface="Lato"/>
              <a:cs typeface="Lato"/>
              <a:sym typeface="Lat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74"/>
          <p:cNvSpPr txBox="1">
            <a:spLocks noGrp="1"/>
          </p:cNvSpPr>
          <p:nvPr>
            <p:ph type="title"/>
          </p:nvPr>
        </p:nvSpPr>
        <p:spPr>
          <a:xfrm>
            <a:off x="854825" y="1974775"/>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900"/>
              <a:t>THANK YOU</a:t>
            </a:r>
            <a:endParaRPr sz="39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Target audience</a:t>
            </a:r>
            <a:endParaRPr/>
          </a:p>
        </p:txBody>
      </p:sp>
      <p:sp>
        <p:nvSpPr>
          <p:cNvPr id="259" name="Google Shape;259;p22"/>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The target audience includes people of different ages, genders, and technical skills. The survey can also target regular travelers and first-time users who may have difficulty using the app. The goal is to get feedback from the surveys by as many users to find common problems and improve the app's usability.</a:t>
            </a:r>
            <a:endParaRPr/>
          </a:p>
        </p:txBody>
      </p:sp>
      <p:pic>
        <p:nvPicPr>
          <p:cNvPr id="260" name="Google Shape;260;p22" descr="offset_comp_267026.jpg"/>
          <p:cNvPicPr preferRelativeResize="0"/>
          <p:nvPr/>
        </p:nvPicPr>
        <p:blipFill rotWithShape="1">
          <a:blip r:embed="rId3">
            <a:alphaModFix/>
          </a:blip>
          <a:srcRect l="39740" t="41470" r="17180" b="-6208"/>
          <a:stretch/>
        </p:blipFill>
        <p:spPr>
          <a:xfrm rot="-5400000">
            <a:off x="5710147" y="2704980"/>
            <a:ext cx="2431500" cy="2436000"/>
          </a:xfrm>
          <a:prstGeom prst="diagStripe">
            <a:avLst>
              <a:gd name="adj" fmla="val 50445"/>
            </a:avLst>
          </a:prstGeom>
          <a:noFill/>
          <a:ln>
            <a:noFill/>
          </a:ln>
        </p:spPr>
      </p:pic>
      <p:pic>
        <p:nvPicPr>
          <p:cNvPr id="261" name="Google Shape;261;p22" descr="offset_comp_457517_edited2.jpg"/>
          <p:cNvPicPr preferRelativeResize="0"/>
          <p:nvPr/>
        </p:nvPicPr>
        <p:blipFill rotWithShape="1">
          <a:blip r:embed="rId4">
            <a:alphaModFix/>
          </a:blip>
          <a:srcRect l="28499" t="35784" r="21977" b="-10133"/>
          <a:stretch/>
        </p:blipFill>
        <p:spPr>
          <a:xfrm rot="-5400000">
            <a:off x="5718946" y="1338207"/>
            <a:ext cx="2504700" cy="2509500"/>
          </a:xfrm>
          <a:prstGeom prst="diagStripe">
            <a:avLst>
              <a:gd name="adj" fmla="val 50445"/>
            </a:avLst>
          </a:prstGeom>
          <a:noFill/>
          <a:ln>
            <a:noFill/>
          </a:ln>
        </p:spPr>
      </p:pic>
      <p:pic>
        <p:nvPicPr>
          <p:cNvPr id="262" name="Google Shape;262;p22"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263" name="Google Shape;263;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Gender</a:t>
            </a:r>
            <a:endParaRPr/>
          </a:p>
        </p:txBody>
      </p:sp>
      <p:sp>
        <p:nvSpPr>
          <p:cNvPr id="269" name="Google Shape;269;p23"/>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Online Survey</a:t>
            </a:r>
            <a:endParaRPr/>
          </a:p>
        </p:txBody>
      </p:sp>
      <p:sp>
        <p:nvSpPr>
          <p:cNvPr id="270" name="Google Shape;270;p23"/>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person interview</a:t>
            </a:r>
            <a:endParaRPr/>
          </a:p>
          <a:p>
            <a:pPr marL="0" lvl="0" indent="0" algn="l" rtl="0">
              <a:spcBef>
                <a:spcPts val="1600"/>
              </a:spcBef>
              <a:spcAft>
                <a:spcPts val="1600"/>
              </a:spcAft>
              <a:buNone/>
            </a:pPr>
            <a:endParaRPr/>
          </a:p>
        </p:txBody>
      </p:sp>
      <p:pic>
        <p:nvPicPr>
          <p:cNvPr id="271" name="Google Shape;271;p23"/>
          <p:cNvPicPr preferRelativeResize="0"/>
          <p:nvPr/>
        </p:nvPicPr>
        <p:blipFill>
          <a:blip r:embed="rId3">
            <a:alphaModFix/>
          </a:blip>
          <a:stretch>
            <a:fillRect/>
          </a:stretch>
        </p:blipFill>
        <p:spPr>
          <a:xfrm>
            <a:off x="792600" y="1567550"/>
            <a:ext cx="3779400" cy="3371900"/>
          </a:xfrm>
          <a:prstGeom prst="rect">
            <a:avLst/>
          </a:prstGeom>
          <a:noFill/>
          <a:ln>
            <a:noFill/>
          </a:ln>
        </p:spPr>
      </p:pic>
      <p:cxnSp>
        <p:nvCxnSpPr>
          <p:cNvPr id="272" name="Google Shape;272;p23"/>
          <p:cNvCxnSpPr/>
          <p:nvPr/>
        </p:nvCxnSpPr>
        <p:spPr>
          <a:xfrm rot="10800000">
            <a:off x="4818775" y="984425"/>
            <a:ext cx="52800" cy="4194900"/>
          </a:xfrm>
          <a:prstGeom prst="straightConnector1">
            <a:avLst/>
          </a:prstGeom>
          <a:noFill/>
          <a:ln w="9525" cap="flat" cmpd="sng">
            <a:solidFill>
              <a:schemeClr val="lt1"/>
            </a:solidFill>
            <a:prstDash val="solid"/>
            <a:round/>
            <a:headEnd type="none" w="med" len="med"/>
            <a:tailEnd type="none" w="med" len="med"/>
          </a:ln>
        </p:spPr>
      </p:cxnSp>
      <p:pic>
        <p:nvPicPr>
          <p:cNvPr id="273" name="Google Shape;273;p23"/>
          <p:cNvPicPr preferRelativeResize="0"/>
          <p:nvPr/>
        </p:nvPicPr>
        <p:blipFill>
          <a:blip r:embed="rId4">
            <a:alphaModFix/>
          </a:blip>
          <a:stretch>
            <a:fillRect/>
          </a:stretch>
        </p:blipFill>
        <p:spPr>
          <a:xfrm>
            <a:off x="4989650" y="1567550"/>
            <a:ext cx="3779400" cy="3371900"/>
          </a:xfrm>
          <a:prstGeom prst="rect">
            <a:avLst/>
          </a:prstGeom>
          <a:noFill/>
          <a:ln>
            <a:noFill/>
          </a:ln>
        </p:spPr>
      </p:pic>
      <p:sp>
        <p:nvSpPr>
          <p:cNvPr id="274" name="Google Shape;274;p23"/>
          <p:cNvSpPr txBox="1"/>
          <p:nvPr/>
        </p:nvSpPr>
        <p:spPr>
          <a:xfrm>
            <a:off x="1393375" y="1079300"/>
            <a:ext cx="251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Online survey</a:t>
            </a:r>
            <a:endParaRPr>
              <a:solidFill>
                <a:schemeClr val="lt1"/>
              </a:solidFill>
              <a:latin typeface="Lato"/>
              <a:ea typeface="Lato"/>
              <a:cs typeface="Lato"/>
              <a:sym typeface="Lato"/>
            </a:endParaRPr>
          </a:p>
        </p:txBody>
      </p:sp>
      <p:sp>
        <p:nvSpPr>
          <p:cNvPr id="275" name="Google Shape;275;p23"/>
          <p:cNvSpPr txBox="1"/>
          <p:nvPr/>
        </p:nvSpPr>
        <p:spPr>
          <a:xfrm>
            <a:off x="5255850" y="1079300"/>
            <a:ext cx="251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In person interview</a:t>
            </a:r>
            <a:endParaRPr>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Age Group</a:t>
            </a:r>
            <a:endParaRPr/>
          </a:p>
        </p:txBody>
      </p:sp>
      <p:sp>
        <p:nvSpPr>
          <p:cNvPr id="281" name="Google Shape;281;p24"/>
          <p:cNvSpPr txBox="1">
            <a:spLocks noGrp="1"/>
          </p:cNvSpPr>
          <p:nvPr>
            <p:ph type="body" idx="1"/>
          </p:nvPr>
        </p:nvSpPr>
        <p:spPr>
          <a:xfrm>
            <a:off x="1297500" y="857950"/>
            <a:ext cx="3403200" cy="362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Online Survey</a:t>
            </a:r>
            <a:endParaRPr/>
          </a:p>
        </p:txBody>
      </p:sp>
      <p:sp>
        <p:nvSpPr>
          <p:cNvPr id="282" name="Google Shape;282;p24"/>
          <p:cNvSpPr txBox="1">
            <a:spLocks noGrp="1"/>
          </p:cNvSpPr>
          <p:nvPr>
            <p:ph type="body" idx="2"/>
          </p:nvPr>
        </p:nvSpPr>
        <p:spPr>
          <a:xfrm>
            <a:off x="4933225" y="857950"/>
            <a:ext cx="3403200" cy="36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person interview</a:t>
            </a:r>
            <a:endParaRPr/>
          </a:p>
          <a:p>
            <a:pPr marL="0" lvl="0" indent="0" algn="l" rtl="0">
              <a:spcBef>
                <a:spcPts val="1600"/>
              </a:spcBef>
              <a:spcAft>
                <a:spcPts val="1600"/>
              </a:spcAft>
              <a:buNone/>
            </a:pPr>
            <a:endParaRPr/>
          </a:p>
        </p:txBody>
      </p:sp>
      <p:pic>
        <p:nvPicPr>
          <p:cNvPr id="283" name="Google Shape;283;p24"/>
          <p:cNvPicPr preferRelativeResize="0"/>
          <p:nvPr/>
        </p:nvPicPr>
        <p:blipFill>
          <a:blip r:embed="rId3">
            <a:alphaModFix/>
          </a:blip>
          <a:stretch>
            <a:fillRect/>
          </a:stretch>
        </p:blipFill>
        <p:spPr>
          <a:xfrm>
            <a:off x="260000" y="1620825"/>
            <a:ext cx="4147826" cy="2989375"/>
          </a:xfrm>
          <a:prstGeom prst="rect">
            <a:avLst/>
          </a:prstGeom>
          <a:noFill/>
          <a:ln>
            <a:noFill/>
          </a:ln>
        </p:spPr>
      </p:pic>
      <p:pic>
        <p:nvPicPr>
          <p:cNvPr id="284" name="Google Shape;284;p24"/>
          <p:cNvPicPr preferRelativeResize="0"/>
          <p:nvPr/>
        </p:nvPicPr>
        <p:blipFill>
          <a:blip r:embed="rId4">
            <a:alphaModFix/>
          </a:blip>
          <a:stretch>
            <a:fillRect/>
          </a:stretch>
        </p:blipFill>
        <p:spPr>
          <a:xfrm>
            <a:off x="4933226" y="1620825"/>
            <a:ext cx="4147826" cy="2989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Occupation</a:t>
            </a:r>
            <a:endParaRPr/>
          </a:p>
        </p:txBody>
      </p:sp>
      <p:sp>
        <p:nvSpPr>
          <p:cNvPr id="290" name="Google Shape;290;p25"/>
          <p:cNvSpPr txBox="1">
            <a:spLocks noGrp="1"/>
          </p:cNvSpPr>
          <p:nvPr>
            <p:ph type="body" idx="1"/>
          </p:nvPr>
        </p:nvSpPr>
        <p:spPr>
          <a:xfrm>
            <a:off x="1297500" y="868500"/>
            <a:ext cx="3403200" cy="36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Online Survey</a:t>
            </a:r>
            <a:endParaRPr/>
          </a:p>
        </p:txBody>
      </p:sp>
      <p:sp>
        <p:nvSpPr>
          <p:cNvPr id="291" name="Google Shape;291;p25"/>
          <p:cNvSpPr txBox="1">
            <a:spLocks noGrp="1"/>
          </p:cNvSpPr>
          <p:nvPr>
            <p:ph type="body" idx="2"/>
          </p:nvPr>
        </p:nvSpPr>
        <p:spPr>
          <a:xfrm>
            <a:off x="4933225" y="868550"/>
            <a:ext cx="3403200" cy="36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person interview</a:t>
            </a:r>
            <a:endParaRPr/>
          </a:p>
          <a:p>
            <a:pPr marL="0" lvl="0" indent="0" algn="l" rtl="0">
              <a:spcBef>
                <a:spcPts val="1600"/>
              </a:spcBef>
              <a:spcAft>
                <a:spcPts val="1600"/>
              </a:spcAft>
              <a:buNone/>
            </a:pPr>
            <a:endParaRPr/>
          </a:p>
        </p:txBody>
      </p:sp>
      <p:pic>
        <p:nvPicPr>
          <p:cNvPr id="292" name="Google Shape;292;p25"/>
          <p:cNvPicPr preferRelativeResize="0"/>
          <p:nvPr/>
        </p:nvPicPr>
        <p:blipFill>
          <a:blip r:embed="rId3">
            <a:alphaModFix/>
          </a:blip>
          <a:stretch>
            <a:fillRect/>
          </a:stretch>
        </p:blipFill>
        <p:spPr>
          <a:xfrm>
            <a:off x="333775" y="1817100"/>
            <a:ext cx="4021350" cy="2754850"/>
          </a:xfrm>
          <a:prstGeom prst="rect">
            <a:avLst/>
          </a:prstGeom>
          <a:noFill/>
          <a:ln>
            <a:noFill/>
          </a:ln>
        </p:spPr>
      </p:pic>
      <p:pic>
        <p:nvPicPr>
          <p:cNvPr id="293" name="Google Shape;293;p25"/>
          <p:cNvPicPr preferRelativeResize="0"/>
          <p:nvPr/>
        </p:nvPicPr>
        <p:blipFill>
          <a:blip r:embed="rId4">
            <a:alphaModFix/>
          </a:blip>
          <a:stretch>
            <a:fillRect/>
          </a:stretch>
        </p:blipFill>
        <p:spPr>
          <a:xfrm>
            <a:off x="4933225" y="1817113"/>
            <a:ext cx="4021350" cy="2754825"/>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1130</Words>
  <Application>Microsoft Office PowerPoint</Application>
  <PresentationFormat>On-screen Show (16:9)</PresentationFormat>
  <Paragraphs>152</Paragraphs>
  <Slides>58</Slides>
  <Notes>58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Lato</vt:lpstr>
      <vt:lpstr>Average</vt:lpstr>
      <vt:lpstr>Montserrat</vt:lpstr>
      <vt:lpstr>Arial</vt:lpstr>
      <vt:lpstr>Focus</vt:lpstr>
      <vt:lpstr>Comparison of Usability Metrics: A Case Study on IRCTC</vt:lpstr>
      <vt:lpstr>Table of Contents</vt:lpstr>
      <vt:lpstr>Overview</vt:lpstr>
      <vt:lpstr>Project objective</vt:lpstr>
      <vt:lpstr>Process</vt:lpstr>
      <vt:lpstr>Target audience</vt:lpstr>
      <vt:lpstr>Gender</vt:lpstr>
      <vt:lpstr>Age Group</vt:lpstr>
      <vt:lpstr>Occupation</vt:lpstr>
      <vt:lpstr>Travel Frequency</vt:lpstr>
      <vt:lpstr>Screen time</vt:lpstr>
      <vt:lpstr>Booking method</vt:lpstr>
      <vt:lpstr>Usability Evaluation</vt:lpstr>
      <vt:lpstr>PowerPoint Presentation</vt:lpstr>
      <vt:lpstr>User Persona-A user persona is a fictional character representing a particular type of user for a product or service.</vt:lpstr>
      <vt:lpstr>PowerPoint Presentation</vt:lpstr>
      <vt:lpstr>Empathy Mapping-Empathy mapping is a technique used in research to gain a deeper understanding of users’ needs, behaviors, and motivations. It is a tool that helps researchers and designers to develop empathy for the user and to create user-centered solutions</vt:lpstr>
      <vt:lpstr>User Journey Map</vt:lpstr>
      <vt:lpstr>Results of IRCTC application</vt:lpstr>
      <vt:lpstr>Online survey</vt:lpstr>
      <vt:lpstr>Gender</vt:lpstr>
      <vt:lpstr>Frequency of Travel </vt:lpstr>
      <vt:lpstr>Mode of booking </vt:lpstr>
      <vt:lpstr>Three Usability mechanisms</vt:lpstr>
      <vt:lpstr>Efficiency</vt:lpstr>
      <vt:lpstr>Effectiveness</vt:lpstr>
      <vt:lpstr>Satisfaction</vt:lpstr>
      <vt:lpstr>Issues</vt:lpstr>
      <vt:lpstr>Goals</vt:lpstr>
      <vt:lpstr>Design and Development</vt:lpstr>
      <vt:lpstr>                                   </vt:lpstr>
      <vt:lpstr>                                   </vt:lpstr>
      <vt:lpstr>                                   </vt:lpstr>
      <vt:lpstr>                                   </vt:lpstr>
      <vt:lpstr>                                   </vt:lpstr>
      <vt:lpstr>                                   </vt:lpstr>
      <vt:lpstr>                                   </vt:lpstr>
      <vt:lpstr>Results of IRCTC prototype</vt:lpstr>
      <vt:lpstr>Online survey</vt:lpstr>
      <vt:lpstr>Gender</vt:lpstr>
      <vt:lpstr>Frequency of Travel </vt:lpstr>
      <vt:lpstr>Mode of booking </vt:lpstr>
      <vt:lpstr>Three Usability mechanisms</vt:lpstr>
      <vt:lpstr>Efficiency</vt:lpstr>
      <vt:lpstr>Effectiveness</vt:lpstr>
      <vt:lpstr>Satisfaction</vt:lpstr>
      <vt:lpstr>Comparison  of results obtained in surveys (IRCTC application and Prototype)</vt:lpstr>
      <vt:lpstr>Overall Comparison of the IRCTC Application vs Prototype</vt:lpstr>
      <vt:lpstr>Time taken to complete the tasks</vt:lpstr>
      <vt:lpstr>Tapping Behaviour while  Performing the tasks.</vt:lpstr>
      <vt:lpstr>Number of attempts required to  Complete the tasks.</vt:lpstr>
      <vt:lpstr>Number of times asked For help.</vt:lpstr>
      <vt:lpstr>Overall Satisfaction of the User.</vt:lpstr>
      <vt:lpstr>Ease to Use.</vt:lpstr>
      <vt:lpstr>Easy to Learn.</vt:lpstr>
      <vt:lpstr>Learning-   The surveys really took a lot of effort as the offline surveys were tedious. This paper helped us to understand how to take surveys and the factors which need to be considered while designing the UI of any application The repetitive and exhaustive method of making a better UI has familiarized us with FIGMA software. Communication skills drastically increased as the surveys required constant interaction with the users of the application. This Project helped us to work as a team and it helped us to adapt, analyse and work on the issues.</vt:lpstr>
      <vt:lpstr> My Contribution- I was responsible for designing the online and offline surveys that will be used to collect data from IRCTC users.   Made questions that provided useful insights into how users currently use the application and what changes they would like to see in the UI.  Collectively created a redesigned wireframe for the IRCTC application with Aditya  Teammates Contribution- Aditya Arya, 201901472 was responsible for analyzing the data collected from the surveys and using it to recommend a new UI design for the IRCTC application.  He carefully reviewed the survey data, looking for trends and patterns that could inform UI design decisions  We  Collectively created a redesigned wireframe for the IRCTC application with Sandeep.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of Usability Metrics: A Case Study on IRCTC</dc:title>
  <cp:lastModifiedBy>Sandeep Vankayalapati</cp:lastModifiedBy>
  <cp:revision>1</cp:revision>
  <dcterms:modified xsi:type="dcterms:W3CDTF">2023-05-13T08:50:29Z</dcterms:modified>
</cp:coreProperties>
</file>